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2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A152A-E4EB-41A5-942A-3A731A6C553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BAD013-3677-47FC-A2B7-EA5D1871A270}">
      <dgm:prSet phldrT="[Text]"/>
      <dgm:spPr/>
      <dgm:t>
        <a:bodyPr/>
        <a:lstStyle/>
        <a:p>
          <a:r>
            <a:rPr lang="ro-RO" dirty="0" smtClean="0"/>
            <a:t>Obligații operator</a:t>
          </a:r>
          <a:endParaRPr lang="en-US" dirty="0"/>
        </a:p>
      </dgm:t>
    </dgm:pt>
    <dgm:pt modelId="{5DCF6275-80B0-44BD-B594-33A6336DA030}" type="parTrans" cxnId="{31A29269-CD27-405F-B69F-EA1468A484D3}">
      <dgm:prSet/>
      <dgm:spPr/>
      <dgm:t>
        <a:bodyPr/>
        <a:lstStyle/>
        <a:p>
          <a:endParaRPr lang="en-US"/>
        </a:p>
      </dgm:t>
    </dgm:pt>
    <dgm:pt modelId="{C88C1477-4222-4E54-B990-342E9CBFAFA7}" type="sibTrans" cxnId="{31A29269-CD27-405F-B69F-EA1468A484D3}">
      <dgm:prSet/>
      <dgm:spPr/>
      <dgm:t>
        <a:bodyPr/>
        <a:lstStyle/>
        <a:p>
          <a:endParaRPr lang="en-US"/>
        </a:p>
      </dgm:t>
    </dgm:pt>
    <dgm:pt modelId="{0F69CD63-E789-43C5-BEFF-B3C3B449F707}">
      <dgm:prSet phldrT="[Text]"/>
      <dgm:spPr/>
      <dgm:t>
        <a:bodyPr/>
        <a:lstStyle/>
        <a:p>
          <a:r>
            <a:rPr lang="ro-RO" dirty="0" smtClean="0"/>
            <a:t>Elaborare PUI</a:t>
          </a:r>
          <a:endParaRPr lang="en-US" dirty="0"/>
        </a:p>
      </dgm:t>
    </dgm:pt>
    <dgm:pt modelId="{FAFC5E24-1F1D-4499-BD5D-EF80D836B314}" type="parTrans" cxnId="{9CF3CDC2-A5AE-4E9B-9A18-DB908AEC1C4D}">
      <dgm:prSet/>
      <dgm:spPr/>
      <dgm:t>
        <a:bodyPr/>
        <a:lstStyle/>
        <a:p>
          <a:endParaRPr lang="en-US"/>
        </a:p>
      </dgm:t>
    </dgm:pt>
    <dgm:pt modelId="{B2F0B936-D997-4894-BC9B-AC1A2E0B463D}" type="sibTrans" cxnId="{9CF3CDC2-A5AE-4E9B-9A18-DB908AEC1C4D}">
      <dgm:prSet/>
      <dgm:spPr/>
      <dgm:t>
        <a:bodyPr/>
        <a:lstStyle/>
        <a:p>
          <a:endParaRPr lang="en-US"/>
        </a:p>
      </dgm:t>
    </dgm:pt>
    <dgm:pt modelId="{569DA068-CD71-40CA-A9C3-FA6AE629DE33}">
      <dgm:prSet phldrT="[Text]"/>
      <dgm:spPr/>
      <dgm:t>
        <a:bodyPr/>
        <a:lstStyle/>
        <a:p>
          <a:r>
            <a:rPr lang="ro-RO" dirty="0" smtClean="0"/>
            <a:t>Furnizare informații ISUJ </a:t>
          </a:r>
          <a:r>
            <a:rPr lang="ro-RO" dirty="0" err="1" smtClean="0"/>
            <a:t>pt</a:t>
          </a:r>
          <a:r>
            <a:rPr lang="ro-RO" dirty="0" smtClean="0"/>
            <a:t> PUE</a:t>
          </a:r>
          <a:endParaRPr lang="en-US" dirty="0"/>
        </a:p>
      </dgm:t>
    </dgm:pt>
    <dgm:pt modelId="{82540501-428F-4E2C-9DBF-66AD51533A67}" type="parTrans" cxnId="{26174347-E72F-4350-BF1A-9037115C061B}">
      <dgm:prSet/>
      <dgm:spPr/>
      <dgm:t>
        <a:bodyPr/>
        <a:lstStyle/>
        <a:p>
          <a:endParaRPr lang="en-US"/>
        </a:p>
      </dgm:t>
    </dgm:pt>
    <dgm:pt modelId="{08B7BDCA-7EAF-4B01-8748-64EC4307D3F7}" type="sibTrans" cxnId="{26174347-E72F-4350-BF1A-9037115C061B}">
      <dgm:prSet/>
      <dgm:spPr/>
      <dgm:t>
        <a:bodyPr/>
        <a:lstStyle/>
        <a:p>
          <a:endParaRPr lang="en-US"/>
        </a:p>
      </dgm:t>
    </dgm:pt>
    <dgm:pt modelId="{6683A4CC-ECBC-43D0-A9F9-8DA1DBB7C7B8}" type="pres">
      <dgm:prSet presAssocID="{6BCA152A-E4EB-41A5-942A-3A731A6C553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26A59-CFD7-4EBE-AA03-D4E153426433}" type="pres">
      <dgm:prSet presAssocID="{F0BAD013-3677-47FC-A2B7-EA5D1871A270}" presName="root1" presStyleCnt="0"/>
      <dgm:spPr/>
    </dgm:pt>
    <dgm:pt modelId="{6E54F1D7-B9AA-43C7-90D2-6E961F63B437}" type="pres">
      <dgm:prSet presAssocID="{F0BAD013-3677-47FC-A2B7-EA5D1871A2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9E90A7-C9B6-4077-8DCC-90BBF97796BF}" type="pres">
      <dgm:prSet presAssocID="{F0BAD013-3677-47FC-A2B7-EA5D1871A270}" presName="level2hierChild" presStyleCnt="0"/>
      <dgm:spPr/>
    </dgm:pt>
    <dgm:pt modelId="{9F19E771-41D1-46B0-86BE-4D7B2D247F2E}" type="pres">
      <dgm:prSet presAssocID="{FAFC5E24-1F1D-4499-BD5D-EF80D836B31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AF3D4FF-6A66-431A-8DBC-D2DB4B868211}" type="pres">
      <dgm:prSet presAssocID="{FAFC5E24-1F1D-4499-BD5D-EF80D836B31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31ED8F9-D20E-4CE8-A9DB-7FD98C15B0B1}" type="pres">
      <dgm:prSet presAssocID="{0F69CD63-E789-43C5-BEFF-B3C3B449F707}" presName="root2" presStyleCnt="0"/>
      <dgm:spPr/>
    </dgm:pt>
    <dgm:pt modelId="{36ED5EE2-B5F1-4A37-AE06-D7581FD825C2}" type="pres">
      <dgm:prSet presAssocID="{0F69CD63-E789-43C5-BEFF-B3C3B449F70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239E7-B002-434A-9D0B-10B35F5B1930}" type="pres">
      <dgm:prSet presAssocID="{0F69CD63-E789-43C5-BEFF-B3C3B449F707}" presName="level3hierChild" presStyleCnt="0"/>
      <dgm:spPr/>
    </dgm:pt>
    <dgm:pt modelId="{5D7E256E-8649-4F5B-9971-BA80A7B87F0A}" type="pres">
      <dgm:prSet presAssocID="{82540501-428F-4E2C-9DBF-66AD51533A6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455D3D1-132B-4F4F-AD2F-3E8016197F94}" type="pres">
      <dgm:prSet presAssocID="{82540501-428F-4E2C-9DBF-66AD51533A6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B869710-80F6-4E5E-A377-F870A7EABAAF}" type="pres">
      <dgm:prSet presAssocID="{569DA068-CD71-40CA-A9C3-FA6AE629DE33}" presName="root2" presStyleCnt="0"/>
      <dgm:spPr/>
    </dgm:pt>
    <dgm:pt modelId="{03ABA424-8BBF-42BB-9966-8665F7C2807F}" type="pres">
      <dgm:prSet presAssocID="{569DA068-CD71-40CA-A9C3-FA6AE629DE3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5BB00-8360-44AE-AA07-9DDEC5E33845}" type="pres">
      <dgm:prSet presAssocID="{569DA068-CD71-40CA-A9C3-FA6AE629DE33}" presName="level3hierChild" presStyleCnt="0"/>
      <dgm:spPr/>
    </dgm:pt>
  </dgm:ptLst>
  <dgm:cxnLst>
    <dgm:cxn modelId="{F36EAC55-B594-4B27-BE1F-A8F89421B13D}" type="presOf" srcId="{6BCA152A-E4EB-41A5-942A-3A731A6C5532}" destId="{6683A4CC-ECBC-43D0-A9F9-8DA1DBB7C7B8}" srcOrd="0" destOrd="0" presId="urn:microsoft.com/office/officeart/2008/layout/HorizontalMultiLevelHierarchy"/>
    <dgm:cxn modelId="{4029C8C9-0A78-46F9-ACC6-136AADEDB954}" type="presOf" srcId="{F0BAD013-3677-47FC-A2B7-EA5D1871A270}" destId="{6E54F1D7-B9AA-43C7-90D2-6E961F63B437}" srcOrd="0" destOrd="0" presId="urn:microsoft.com/office/officeart/2008/layout/HorizontalMultiLevelHierarchy"/>
    <dgm:cxn modelId="{C9974C3B-FBEB-431E-9EAA-7999A392AAF4}" type="presOf" srcId="{FAFC5E24-1F1D-4499-BD5D-EF80D836B314}" destId="{2AF3D4FF-6A66-431A-8DBC-D2DB4B868211}" srcOrd="1" destOrd="0" presId="urn:microsoft.com/office/officeart/2008/layout/HorizontalMultiLevelHierarchy"/>
    <dgm:cxn modelId="{26174347-E72F-4350-BF1A-9037115C061B}" srcId="{F0BAD013-3677-47FC-A2B7-EA5D1871A270}" destId="{569DA068-CD71-40CA-A9C3-FA6AE629DE33}" srcOrd="1" destOrd="0" parTransId="{82540501-428F-4E2C-9DBF-66AD51533A67}" sibTransId="{08B7BDCA-7EAF-4B01-8748-64EC4307D3F7}"/>
    <dgm:cxn modelId="{9CF3CDC2-A5AE-4E9B-9A18-DB908AEC1C4D}" srcId="{F0BAD013-3677-47FC-A2B7-EA5D1871A270}" destId="{0F69CD63-E789-43C5-BEFF-B3C3B449F707}" srcOrd="0" destOrd="0" parTransId="{FAFC5E24-1F1D-4499-BD5D-EF80D836B314}" sibTransId="{B2F0B936-D997-4894-BC9B-AC1A2E0B463D}"/>
    <dgm:cxn modelId="{535B413A-8541-40A7-90D2-2EA9B64BFD53}" type="presOf" srcId="{82540501-428F-4E2C-9DBF-66AD51533A67}" destId="{5D7E256E-8649-4F5B-9971-BA80A7B87F0A}" srcOrd="0" destOrd="0" presId="urn:microsoft.com/office/officeart/2008/layout/HorizontalMultiLevelHierarchy"/>
    <dgm:cxn modelId="{A5D8F204-167E-4A72-8EDA-012D5F1865AA}" type="presOf" srcId="{FAFC5E24-1F1D-4499-BD5D-EF80D836B314}" destId="{9F19E771-41D1-46B0-86BE-4D7B2D247F2E}" srcOrd="0" destOrd="0" presId="urn:microsoft.com/office/officeart/2008/layout/HorizontalMultiLevelHierarchy"/>
    <dgm:cxn modelId="{A0A6E23E-875E-47F8-9749-D32DFBD0D8AE}" type="presOf" srcId="{0F69CD63-E789-43C5-BEFF-B3C3B449F707}" destId="{36ED5EE2-B5F1-4A37-AE06-D7581FD825C2}" srcOrd="0" destOrd="0" presId="urn:microsoft.com/office/officeart/2008/layout/HorizontalMultiLevelHierarchy"/>
    <dgm:cxn modelId="{31A29269-CD27-405F-B69F-EA1468A484D3}" srcId="{6BCA152A-E4EB-41A5-942A-3A731A6C5532}" destId="{F0BAD013-3677-47FC-A2B7-EA5D1871A270}" srcOrd="0" destOrd="0" parTransId="{5DCF6275-80B0-44BD-B594-33A6336DA030}" sibTransId="{C88C1477-4222-4E54-B990-342E9CBFAFA7}"/>
    <dgm:cxn modelId="{1D9DB449-E200-401D-9D04-B351FDB3D1AA}" type="presOf" srcId="{82540501-428F-4E2C-9DBF-66AD51533A67}" destId="{D455D3D1-132B-4F4F-AD2F-3E8016197F94}" srcOrd="1" destOrd="0" presId="urn:microsoft.com/office/officeart/2008/layout/HorizontalMultiLevelHierarchy"/>
    <dgm:cxn modelId="{176176A2-3A39-44D0-9EAE-28D7CD7C65AD}" type="presOf" srcId="{569DA068-CD71-40CA-A9C3-FA6AE629DE33}" destId="{03ABA424-8BBF-42BB-9966-8665F7C2807F}" srcOrd="0" destOrd="0" presId="urn:microsoft.com/office/officeart/2008/layout/HorizontalMultiLevelHierarchy"/>
    <dgm:cxn modelId="{A75B43E7-D63F-4C15-9D9D-071D262DC59E}" type="presParOf" srcId="{6683A4CC-ECBC-43D0-A9F9-8DA1DBB7C7B8}" destId="{98926A59-CFD7-4EBE-AA03-D4E153426433}" srcOrd="0" destOrd="0" presId="urn:microsoft.com/office/officeart/2008/layout/HorizontalMultiLevelHierarchy"/>
    <dgm:cxn modelId="{7820BA87-B4F1-450B-BE7C-1E5FAFE0C15D}" type="presParOf" srcId="{98926A59-CFD7-4EBE-AA03-D4E153426433}" destId="{6E54F1D7-B9AA-43C7-90D2-6E961F63B437}" srcOrd="0" destOrd="0" presId="urn:microsoft.com/office/officeart/2008/layout/HorizontalMultiLevelHierarchy"/>
    <dgm:cxn modelId="{714F5088-34B4-4DB7-81E2-A0096CD990DB}" type="presParOf" srcId="{98926A59-CFD7-4EBE-AA03-D4E153426433}" destId="{1C9E90A7-C9B6-4077-8DCC-90BBF97796BF}" srcOrd="1" destOrd="0" presId="urn:microsoft.com/office/officeart/2008/layout/HorizontalMultiLevelHierarchy"/>
    <dgm:cxn modelId="{74011E2E-3653-4AC1-BE16-786DC1076929}" type="presParOf" srcId="{1C9E90A7-C9B6-4077-8DCC-90BBF97796BF}" destId="{9F19E771-41D1-46B0-86BE-4D7B2D247F2E}" srcOrd="0" destOrd="0" presId="urn:microsoft.com/office/officeart/2008/layout/HorizontalMultiLevelHierarchy"/>
    <dgm:cxn modelId="{6F8F355E-46B0-4E27-84E0-32E2F5B5BDC8}" type="presParOf" srcId="{9F19E771-41D1-46B0-86BE-4D7B2D247F2E}" destId="{2AF3D4FF-6A66-431A-8DBC-D2DB4B868211}" srcOrd="0" destOrd="0" presId="urn:microsoft.com/office/officeart/2008/layout/HorizontalMultiLevelHierarchy"/>
    <dgm:cxn modelId="{5B517B63-46DB-428D-B9A9-77C8FFA9612F}" type="presParOf" srcId="{1C9E90A7-C9B6-4077-8DCC-90BBF97796BF}" destId="{831ED8F9-D20E-4CE8-A9DB-7FD98C15B0B1}" srcOrd="1" destOrd="0" presId="urn:microsoft.com/office/officeart/2008/layout/HorizontalMultiLevelHierarchy"/>
    <dgm:cxn modelId="{342594E3-89FF-403C-ADC8-047EC25A4476}" type="presParOf" srcId="{831ED8F9-D20E-4CE8-A9DB-7FD98C15B0B1}" destId="{36ED5EE2-B5F1-4A37-AE06-D7581FD825C2}" srcOrd="0" destOrd="0" presId="urn:microsoft.com/office/officeart/2008/layout/HorizontalMultiLevelHierarchy"/>
    <dgm:cxn modelId="{078A233C-D388-4665-BDC1-73F5B7868F92}" type="presParOf" srcId="{831ED8F9-D20E-4CE8-A9DB-7FD98C15B0B1}" destId="{21A239E7-B002-434A-9D0B-10B35F5B1930}" srcOrd="1" destOrd="0" presId="urn:microsoft.com/office/officeart/2008/layout/HorizontalMultiLevelHierarchy"/>
    <dgm:cxn modelId="{9FE88C9C-3469-45E9-96A1-019FA009C1FF}" type="presParOf" srcId="{1C9E90A7-C9B6-4077-8DCC-90BBF97796BF}" destId="{5D7E256E-8649-4F5B-9971-BA80A7B87F0A}" srcOrd="2" destOrd="0" presId="urn:microsoft.com/office/officeart/2008/layout/HorizontalMultiLevelHierarchy"/>
    <dgm:cxn modelId="{7E11C8E8-611F-4196-8E5F-940EEA1903BF}" type="presParOf" srcId="{5D7E256E-8649-4F5B-9971-BA80A7B87F0A}" destId="{D455D3D1-132B-4F4F-AD2F-3E8016197F94}" srcOrd="0" destOrd="0" presId="urn:microsoft.com/office/officeart/2008/layout/HorizontalMultiLevelHierarchy"/>
    <dgm:cxn modelId="{5BF131BA-BB3B-496C-A2C8-1BC9EFD6A26D}" type="presParOf" srcId="{1C9E90A7-C9B6-4077-8DCC-90BBF97796BF}" destId="{9B869710-80F6-4E5E-A377-F870A7EABAAF}" srcOrd="3" destOrd="0" presId="urn:microsoft.com/office/officeart/2008/layout/HorizontalMultiLevelHierarchy"/>
    <dgm:cxn modelId="{3C5FB7BA-5563-41E5-B6DC-F8B5BE6C0497}" type="presParOf" srcId="{9B869710-80F6-4E5E-A377-F870A7EABAAF}" destId="{03ABA424-8BBF-42BB-9966-8665F7C2807F}" srcOrd="0" destOrd="0" presId="urn:microsoft.com/office/officeart/2008/layout/HorizontalMultiLevelHierarchy"/>
    <dgm:cxn modelId="{87752AD1-B86D-4EC3-BF6C-693517221494}" type="presParOf" srcId="{9B869710-80F6-4E5E-A377-F870A7EABAAF}" destId="{4BA5BB00-8360-44AE-AA07-9DDEC5E338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99396-FA15-499E-8EAD-466466433E1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61A513-0507-4BB1-982F-3ACDE380C1F8}">
      <dgm:prSet phldrT="[Text]" custT="1"/>
      <dgm:spPr/>
      <dgm:t>
        <a:bodyPr/>
        <a:lstStyle/>
        <a:p>
          <a:r>
            <a:rPr lang="ro-RO" sz="2400" dirty="0" smtClean="0"/>
            <a:t>Actualizare</a:t>
          </a:r>
          <a:endParaRPr lang="en-US" sz="2400" dirty="0"/>
        </a:p>
      </dgm:t>
    </dgm:pt>
    <dgm:pt modelId="{0295F494-8199-4580-B4F3-12F663BBF640}" type="parTrans" cxnId="{13501B1A-D243-481B-A32C-C572862B8689}">
      <dgm:prSet/>
      <dgm:spPr/>
      <dgm:t>
        <a:bodyPr/>
        <a:lstStyle/>
        <a:p>
          <a:endParaRPr lang="en-US"/>
        </a:p>
      </dgm:t>
    </dgm:pt>
    <dgm:pt modelId="{FC3301FD-7124-4558-80D7-FF232D273FE2}" type="sibTrans" cxnId="{13501B1A-D243-481B-A32C-C572862B8689}">
      <dgm:prSet/>
      <dgm:spPr/>
      <dgm:t>
        <a:bodyPr/>
        <a:lstStyle/>
        <a:p>
          <a:endParaRPr lang="en-US"/>
        </a:p>
      </dgm:t>
    </dgm:pt>
    <dgm:pt modelId="{CF097607-9901-4856-A933-38412D313A30}">
      <dgm:prSet phldrT="[Text]"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schimbarea persoanelor nominalizate în plan, care au atribuţii în ceea ce priveşte conducerea şi coordonarea acţiunilor de intervenţie, precum şi privind notificarea şi informarea;</a:t>
          </a:r>
          <a:endParaRPr lang="en-US" dirty="0"/>
        </a:p>
      </dgm:t>
    </dgm:pt>
    <dgm:pt modelId="{D6A0EDC2-D585-4A21-917E-FB4B73F379AC}" type="parTrans" cxnId="{2FE11B32-72CD-41EE-85E8-55E8A9268536}">
      <dgm:prSet/>
      <dgm:spPr/>
      <dgm:t>
        <a:bodyPr/>
        <a:lstStyle/>
        <a:p>
          <a:endParaRPr lang="en-US"/>
        </a:p>
      </dgm:t>
    </dgm:pt>
    <dgm:pt modelId="{082BBFA7-FD9F-493F-87A1-15680696ED2E}" type="sibTrans" cxnId="{2FE11B32-72CD-41EE-85E8-55E8A9268536}">
      <dgm:prSet/>
      <dgm:spPr/>
      <dgm:t>
        <a:bodyPr/>
        <a:lstStyle/>
        <a:p>
          <a:endParaRPr lang="en-US"/>
        </a:p>
      </dgm:t>
    </dgm:pt>
    <dgm:pt modelId="{37AAA26F-CBBA-4942-83C3-4AB999C1A0C1}">
      <dgm:prSet phldrT="[Text]" custT="1"/>
      <dgm:spPr/>
      <dgm:t>
        <a:bodyPr/>
        <a:lstStyle/>
        <a:p>
          <a:r>
            <a:rPr lang="ro-RO" sz="2400" dirty="0" smtClean="0"/>
            <a:t>Revizuire </a:t>
          </a:r>
          <a:endParaRPr lang="en-US" sz="2400" dirty="0"/>
        </a:p>
      </dgm:t>
    </dgm:pt>
    <dgm:pt modelId="{488B7CC5-D5D8-4DCF-89E3-84853B034C30}" type="parTrans" cxnId="{18E09ECF-6649-42BD-A693-2F06DD8E8E86}">
      <dgm:prSet/>
      <dgm:spPr/>
      <dgm:t>
        <a:bodyPr/>
        <a:lstStyle/>
        <a:p>
          <a:endParaRPr lang="en-US"/>
        </a:p>
      </dgm:t>
    </dgm:pt>
    <dgm:pt modelId="{43EB8778-4411-4248-97A2-9C3DDB3466E8}" type="sibTrans" cxnId="{18E09ECF-6649-42BD-A693-2F06DD8E8E86}">
      <dgm:prSet/>
      <dgm:spPr/>
      <dgm:t>
        <a:bodyPr/>
        <a:lstStyle/>
        <a:p>
          <a:endParaRPr lang="en-US"/>
        </a:p>
      </dgm:t>
    </dgm:pt>
    <dgm:pt modelId="{67BFCFCD-C1F3-4057-B47F-F7FC1D840AE4}">
      <dgm:prSet phldrT="[Text]"/>
      <dgm:spPr/>
      <dgm:t>
        <a:bodyPr/>
        <a:lstStyle/>
        <a:p>
          <a:r>
            <a:rPr lang="ro-RO" altLang="ro-RO" dirty="0" smtClean="0">
              <a:latin typeface="Times New Roman" panose="02020603050405020304" pitchFamily="18" charset="0"/>
            </a:rPr>
            <a:t>caracteristicile surselor de risc;</a:t>
          </a:r>
          <a:endParaRPr lang="en-US" dirty="0"/>
        </a:p>
      </dgm:t>
    </dgm:pt>
    <dgm:pt modelId="{C4BF2321-4EF3-4401-8AA1-9B719F2F7F90}" type="parTrans" cxnId="{4F699387-B364-4262-9429-492D066BBDFF}">
      <dgm:prSet/>
      <dgm:spPr/>
      <dgm:t>
        <a:bodyPr/>
        <a:lstStyle/>
        <a:p>
          <a:endParaRPr lang="en-US"/>
        </a:p>
      </dgm:t>
    </dgm:pt>
    <dgm:pt modelId="{9A8F855E-240E-4E1C-AE6B-D95C8BB31A87}" type="sibTrans" cxnId="{4F699387-B364-4262-9429-492D066BBDFF}">
      <dgm:prSet/>
      <dgm:spPr/>
      <dgm:t>
        <a:bodyPr/>
        <a:lstStyle/>
        <a:p>
          <a:endParaRPr lang="en-US"/>
        </a:p>
      </dgm:t>
    </dgm:pt>
    <dgm:pt modelId="{F13D3542-2F31-46D5-B88D-77434E76A2BA}">
      <dgm:prSet/>
      <dgm:spPr/>
      <dgm:t>
        <a:bodyPr/>
        <a:lstStyle/>
        <a:p>
          <a:r>
            <a:rPr lang="ro-RO" altLang="ro-RO" dirty="0" smtClean="0">
              <a:latin typeface="Times New Roman" panose="02020603050405020304" pitchFamily="18" charset="0"/>
            </a:rPr>
            <a:t>schimbarea adreselor, numerelor de telefon, fax, e-mail, etc. ale </a:t>
          </a:r>
          <a:r>
            <a:rPr lang="ro-RO" altLang="ro-RO" dirty="0" err="1" smtClean="0">
              <a:latin typeface="Times New Roman" panose="02020603050405020304" pitchFamily="18" charset="0"/>
            </a:rPr>
            <a:t>entităţilor</a:t>
          </a:r>
          <a:r>
            <a:rPr lang="ro-RO" altLang="ro-RO" dirty="0" smtClean="0">
              <a:latin typeface="Times New Roman" panose="02020603050405020304" pitchFamily="18" charset="0"/>
            </a:rPr>
            <a:t> nominalizate în plan;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28EB2764-7E7F-46EA-B27B-C1C559A2F5B6}" type="parTrans" cxnId="{448D41A9-AEE0-4D26-AA96-C1D2E13A37ED}">
      <dgm:prSet/>
      <dgm:spPr/>
      <dgm:t>
        <a:bodyPr/>
        <a:lstStyle/>
        <a:p>
          <a:endParaRPr lang="en-US"/>
        </a:p>
      </dgm:t>
    </dgm:pt>
    <dgm:pt modelId="{DC0776D3-87E9-4383-9CAC-A6B676AA7CB5}" type="sibTrans" cxnId="{448D41A9-AEE0-4D26-AA96-C1D2E13A37ED}">
      <dgm:prSet/>
      <dgm:spPr/>
      <dgm:t>
        <a:bodyPr/>
        <a:lstStyle/>
        <a:p>
          <a:endParaRPr lang="en-US"/>
        </a:p>
      </dgm:t>
    </dgm:pt>
    <dgm:pt modelId="{957D1FB7-662C-4656-823D-618F231D2A0C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modificări în situaţiile cu existentul de resurse umane şi materiale.</a:t>
          </a:r>
          <a:endParaRPr lang="ro-RO" altLang="ro-RO" b="1" dirty="0">
            <a:latin typeface="Times New Roman" panose="02020603050405020304" pitchFamily="18" charset="0"/>
          </a:endParaRPr>
        </a:p>
      </dgm:t>
    </dgm:pt>
    <dgm:pt modelId="{F74EB1AF-FB98-401E-A853-CC0F453B3339}" type="parTrans" cxnId="{251A45E5-46AB-4B89-9B60-A0BE4F162A58}">
      <dgm:prSet/>
      <dgm:spPr/>
      <dgm:t>
        <a:bodyPr/>
        <a:lstStyle/>
        <a:p>
          <a:endParaRPr lang="en-US"/>
        </a:p>
      </dgm:t>
    </dgm:pt>
    <dgm:pt modelId="{6664723B-A902-4262-823B-5DF4AD8BCE07}" type="sibTrans" cxnId="{251A45E5-46AB-4B89-9B60-A0BE4F162A58}">
      <dgm:prSet/>
      <dgm:spPr/>
      <dgm:t>
        <a:bodyPr/>
        <a:lstStyle/>
        <a:p>
          <a:endParaRPr lang="en-US"/>
        </a:p>
      </dgm:t>
    </dgm:pt>
    <dgm:pt modelId="{F8B3491F-5BF3-4664-B474-1F188947470E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structura organizatorică de personal;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326F69F2-28CE-485F-8715-4C082D940427}" type="parTrans" cxnId="{5DC4E55F-54C9-4D39-BE02-239D12413174}">
      <dgm:prSet/>
      <dgm:spPr/>
      <dgm:t>
        <a:bodyPr/>
        <a:lstStyle/>
        <a:p>
          <a:endParaRPr lang="en-US"/>
        </a:p>
      </dgm:t>
    </dgm:pt>
    <dgm:pt modelId="{CC7736EE-F82D-4D47-9396-1BE393DCCA3C}" type="sibTrans" cxnId="{5DC4E55F-54C9-4D39-BE02-239D12413174}">
      <dgm:prSet/>
      <dgm:spPr/>
      <dgm:t>
        <a:bodyPr/>
        <a:lstStyle/>
        <a:p>
          <a:endParaRPr lang="en-US"/>
        </a:p>
      </dgm:t>
    </dgm:pt>
    <dgm:pt modelId="{40E6C2D4-EBC0-4917-A9DB-2638E09AF442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realizarea cooperării;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76B4E4CC-C482-4F3B-8F13-FECB0EC9BB87}" type="parTrans" cxnId="{2826BF37-467B-4259-AAC1-46E222D33BE1}">
      <dgm:prSet/>
      <dgm:spPr/>
      <dgm:t>
        <a:bodyPr/>
        <a:lstStyle/>
        <a:p>
          <a:endParaRPr lang="en-US"/>
        </a:p>
      </dgm:t>
    </dgm:pt>
    <dgm:pt modelId="{DF2AC220-7DFF-44CA-8792-AA813E3698F2}" type="sibTrans" cxnId="{2826BF37-467B-4259-AAC1-46E222D33BE1}">
      <dgm:prSet/>
      <dgm:spPr/>
      <dgm:t>
        <a:bodyPr/>
        <a:lstStyle/>
        <a:p>
          <a:endParaRPr lang="en-US"/>
        </a:p>
      </dgm:t>
    </dgm:pt>
    <dgm:pt modelId="{8CCC76F6-6D68-4382-B1FE-064510D848D7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concepţia aplicării planului;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1E414BB2-50E6-4E4F-AD5D-AD916B6BCDD5}" type="parTrans" cxnId="{A9021D21-C80B-4009-9DDD-B5CF2CDFBC8C}">
      <dgm:prSet/>
      <dgm:spPr/>
      <dgm:t>
        <a:bodyPr/>
        <a:lstStyle/>
        <a:p>
          <a:endParaRPr lang="en-US"/>
        </a:p>
      </dgm:t>
    </dgm:pt>
    <dgm:pt modelId="{036B04C1-D89E-4796-B487-174D1AF9E649}" type="sibTrans" cxnId="{A9021D21-C80B-4009-9DDD-B5CF2CDFBC8C}">
      <dgm:prSet/>
      <dgm:spPr/>
      <dgm:t>
        <a:bodyPr/>
        <a:lstStyle/>
        <a:p>
          <a:endParaRPr lang="en-US"/>
        </a:p>
      </dgm:t>
    </dgm:pt>
    <dgm:pt modelId="{6F6689A2-41CC-4445-8A1A-700E9FEE3695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tehnologia şi sistemele de siguranţă şi de răspuns la accidentele pe amplasament;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C3D2292D-F0AD-4460-BCF4-9CB5CB6753CC}" type="parTrans" cxnId="{5ED6B662-2F7F-4A2D-A262-AC1E5FF3D5EA}">
      <dgm:prSet/>
      <dgm:spPr/>
      <dgm:t>
        <a:bodyPr/>
        <a:lstStyle/>
        <a:p>
          <a:endParaRPr lang="en-US"/>
        </a:p>
      </dgm:t>
    </dgm:pt>
    <dgm:pt modelId="{B2564AB0-4BCE-4582-904C-572FEB692AEB}" type="sibTrans" cxnId="{5ED6B662-2F7F-4A2D-A262-AC1E5FF3D5EA}">
      <dgm:prSet/>
      <dgm:spPr/>
      <dgm:t>
        <a:bodyPr/>
        <a:lstStyle/>
        <a:p>
          <a:endParaRPr lang="en-US"/>
        </a:p>
      </dgm:t>
    </dgm:pt>
    <dgm:pt modelId="{6C9E9FCD-9424-4870-A4EB-85AE0715BA17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cunoştinţele tehnico-ştiinţifice în domeniu;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B956791F-F2DC-45C2-98C9-BC7F3BE491FD}" type="parTrans" cxnId="{26DBF8D4-71EC-47F6-8F80-3B9C81A3A394}">
      <dgm:prSet/>
      <dgm:spPr/>
      <dgm:t>
        <a:bodyPr/>
        <a:lstStyle/>
        <a:p>
          <a:endParaRPr lang="en-US"/>
        </a:p>
      </dgm:t>
    </dgm:pt>
    <dgm:pt modelId="{216B0342-ECE0-46E5-A55B-605F0E47742C}" type="sibTrans" cxnId="{26DBF8D4-71EC-47F6-8F80-3B9C81A3A394}">
      <dgm:prSet/>
      <dgm:spPr/>
      <dgm:t>
        <a:bodyPr/>
        <a:lstStyle/>
        <a:p>
          <a:endParaRPr lang="en-US"/>
        </a:p>
      </dgm:t>
    </dgm:pt>
    <dgm:pt modelId="{1E071816-C9BD-4F21-92D8-B32088D543E8}">
      <dgm:prSet/>
      <dgm:spPr/>
      <dgm:t>
        <a:bodyPr/>
        <a:lstStyle/>
        <a:p>
          <a:r>
            <a:rPr lang="ro-RO" altLang="ro-RO" dirty="0" err="1" smtClean="0">
              <a:latin typeface="Times New Roman" panose="02020603050405020304" pitchFamily="18" charset="0"/>
            </a:rPr>
            <a:t>instalaţii</a:t>
          </a:r>
          <a:r>
            <a:rPr lang="ro-RO" altLang="ro-RO" dirty="0" smtClean="0">
              <a:latin typeface="Times New Roman" panose="02020603050405020304" pitchFamily="18" charset="0"/>
            </a:rPr>
            <a:t>, amplasament, zone de depozitare, procese, ori ca urmare a unor modificări ale naturii, clasificării sau a </a:t>
          </a:r>
          <a:r>
            <a:rPr lang="ro-RO" altLang="ro-RO" dirty="0" err="1" smtClean="0">
              <a:latin typeface="Times New Roman" panose="02020603050405020304" pitchFamily="18" charset="0"/>
            </a:rPr>
            <a:t>cantităţii</a:t>
          </a:r>
          <a:r>
            <a:rPr lang="ro-RO" altLang="ro-RO" dirty="0" smtClean="0">
              <a:latin typeface="Times New Roman" panose="02020603050405020304" pitchFamily="18" charset="0"/>
            </a:rPr>
            <a:t> </a:t>
          </a:r>
          <a:r>
            <a:rPr lang="ro-RO" altLang="ro-RO" dirty="0" err="1" smtClean="0">
              <a:latin typeface="Times New Roman" panose="02020603050405020304" pitchFamily="18" charset="0"/>
            </a:rPr>
            <a:t>substanţelor</a:t>
          </a:r>
          <a:r>
            <a:rPr lang="ro-RO" altLang="ro-RO" dirty="0" smtClean="0">
              <a:latin typeface="Times New Roman" panose="02020603050405020304" pitchFamily="18" charset="0"/>
            </a:rPr>
            <a:t> periculoase utilizate</a:t>
          </a:r>
          <a:endParaRPr lang="ro-RO" altLang="ro-RO" b="1" dirty="0">
            <a:latin typeface="Times New Roman" panose="02020603050405020304" pitchFamily="18" charset="0"/>
          </a:endParaRPr>
        </a:p>
      </dgm:t>
    </dgm:pt>
    <dgm:pt modelId="{18C57B24-2002-4A67-95CD-6DE698132F97}" type="parTrans" cxnId="{3BA0F196-2763-4D7D-B798-C314D6555003}">
      <dgm:prSet/>
      <dgm:spPr/>
      <dgm:t>
        <a:bodyPr/>
        <a:lstStyle/>
        <a:p>
          <a:endParaRPr lang="en-US"/>
        </a:p>
      </dgm:t>
    </dgm:pt>
    <dgm:pt modelId="{2A55835B-B634-4BB2-BEF1-65B9BECC7543}" type="sibTrans" cxnId="{3BA0F196-2763-4D7D-B798-C314D6555003}">
      <dgm:prSet/>
      <dgm:spPr/>
      <dgm:t>
        <a:bodyPr/>
        <a:lstStyle/>
        <a:p>
          <a:endParaRPr lang="en-US"/>
        </a:p>
      </dgm:t>
    </dgm:pt>
    <dgm:pt modelId="{AFAD5DC7-E4DF-4AEB-8D27-D76C5DD57BCD}" type="pres">
      <dgm:prSet presAssocID="{E9E99396-FA15-499E-8EAD-466466433E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387063-589E-40D7-8725-9F0D05DDA238}" type="pres">
      <dgm:prSet presAssocID="{1461A513-0507-4BB1-982F-3ACDE380C1F8}" presName="composite" presStyleCnt="0"/>
      <dgm:spPr/>
    </dgm:pt>
    <dgm:pt modelId="{8008BBD3-8D9F-4312-B661-9D2C7D65B056}" type="pres">
      <dgm:prSet presAssocID="{1461A513-0507-4BB1-982F-3ACDE380C1F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E4A07-81AB-4021-B878-3B4BAB32F98B}" type="pres">
      <dgm:prSet presAssocID="{1461A513-0507-4BB1-982F-3ACDE380C1F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BADE5-B8F1-4F24-9D05-E9FDF62DFD8D}" type="pres">
      <dgm:prSet presAssocID="{FC3301FD-7124-4558-80D7-FF232D273FE2}" presName="space" presStyleCnt="0"/>
      <dgm:spPr/>
    </dgm:pt>
    <dgm:pt modelId="{467FF1F3-8BF3-49F4-9E82-7BD4ED3A03BA}" type="pres">
      <dgm:prSet presAssocID="{37AAA26F-CBBA-4942-83C3-4AB999C1A0C1}" presName="composite" presStyleCnt="0"/>
      <dgm:spPr/>
    </dgm:pt>
    <dgm:pt modelId="{E349D1AC-4752-4697-9D85-381873DFB92D}" type="pres">
      <dgm:prSet presAssocID="{37AAA26F-CBBA-4942-83C3-4AB999C1A0C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0A9B2-E0EB-42D7-845A-D51F585F4E82}" type="pres">
      <dgm:prSet presAssocID="{37AAA26F-CBBA-4942-83C3-4AB999C1A0C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E6600-9180-4EA6-826F-31E2C22FB2D4}" type="presOf" srcId="{67BFCFCD-C1F3-4057-B47F-F7FC1D840AE4}" destId="{3350A9B2-E0EB-42D7-845A-D51F585F4E82}" srcOrd="0" destOrd="0" presId="urn:microsoft.com/office/officeart/2005/8/layout/hList1"/>
    <dgm:cxn modelId="{0B293AD6-673A-4F06-B246-9EAEA55136A6}" type="presOf" srcId="{F13D3542-2F31-46D5-B88D-77434E76A2BA}" destId="{318E4A07-81AB-4021-B878-3B4BAB32F98B}" srcOrd="0" destOrd="1" presId="urn:microsoft.com/office/officeart/2005/8/layout/hList1"/>
    <dgm:cxn modelId="{2FE11B32-72CD-41EE-85E8-55E8A9268536}" srcId="{1461A513-0507-4BB1-982F-3ACDE380C1F8}" destId="{CF097607-9901-4856-A933-38412D313A30}" srcOrd="0" destOrd="0" parTransId="{D6A0EDC2-D585-4A21-917E-FB4B73F379AC}" sibTransId="{082BBFA7-FD9F-493F-87A1-15680696ED2E}"/>
    <dgm:cxn modelId="{A9021D21-C80B-4009-9DDD-B5CF2CDFBC8C}" srcId="{37AAA26F-CBBA-4942-83C3-4AB999C1A0C1}" destId="{8CCC76F6-6D68-4382-B1FE-064510D848D7}" srcOrd="3" destOrd="0" parTransId="{1E414BB2-50E6-4E4F-AD5D-AD916B6BCDD5}" sibTransId="{036B04C1-D89E-4796-B487-174D1AF9E649}"/>
    <dgm:cxn modelId="{3BA0F196-2763-4D7D-B798-C314D6555003}" srcId="{37AAA26F-CBBA-4942-83C3-4AB999C1A0C1}" destId="{1E071816-C9BD-4F21-92D8-B32088D543E8}" srcOrd="6" destOrd="0" parTransId="{18C57B24-2002-4A67-95CD-6DE698132F97}" sibTransId="{2A55835B-B634-4BB2-BEF1-65B9BECC7543}"/>
    <dgm:cxn modelId="{5ED6B662-2F7F-4A2D-A262-AC1E5FF3D5EA}" srcId="{37AAA26F-CBBA-4942-83C3-4AB999C1A0C1}" destId="{6F6689A2-41CC-4445-8A1A-700E9FEE3695}" srcOrd="4" destOrd="0" parTransId="{C3D2292D-F0AD-4460-BCF4-9CB5CB6753CC}" sibTransId="{B2564AB0-4BCE-4582-904C-572FEB692AEB}"/>
    <dgm:cxn modelId="{13501B1A-D243-481B-A32C-C572862B8689}" srcId="{E9E99396-FA15-499E-8EAD-466466433E15}" destId="{1461A513-0507-4BB1-982F-3ACDE380C1F8}" srcOrd="0" destOrd="0" parTransId="{0295F494-8199-4580-B4F3-12F663BBF640}" sibTransId="{FC3301FD-7124-4558-80D7-FF232D273FE2}"/>
    <dgm:cxn modelId="{448D41A9-AEE0-4D26-AA96-C1D2E13A37ED}" srcId="{1461A513-0507-4BB1-982F-3ACDE380C1F8}" destId="{F13D3542-2F31-46D5-B88D-77434E76A2BA}" srcOrd="1" destOrd="0" parTransId="{28EB2764-7E7F-46EA-B27B-C1C559A2F5B6}" sibTransId="{DC0776D3-87E9-4383-9CAC-A6B676AA7CB5}"/>
    <dgm:cxn modelId="{AB7E449C-7807-42E9-B2D4-8675E9ED94B2}" type="presOf" srcId="{37AAA26F-CBBA-4942-83C3-4AB999C1A0C1}" destId="{E349D1AC-4752-4697-9D85-381873DFB92D}" srcOrd="0" destOrd="0" presId="urn:microsoft.com/office/officeart/2005/8/layout/hList1"/>
    <dgm:cxn modelId="{B7ECD189-9E5C-4910-A8BA-3C4BF5B2B354}" type="presOf" srcId="{957D1FB7-662C-4656-823D-618F231D2A0C}" destId="{318E4A07-81AB-4021-B878-3B4BAB32F98B}" srcOrd="0" destOrd="2" presId="urn:microsoft.com/office/officeart/2005/8/layout/hList1"/>
    <dgm:cxn modelId="{4F699387-B364-4262-9429-492D066BBDFF}" srcId="{37AAA26F-CBBA-4942-83C3-4AB999C1A0C1}" destId="{67BFCFCD-C1F3-4057-B47F-F7FC1D840AE4}" srcOrd="0" destOrd="0" parTransId="{C4BF2321-4EF3-4401-8AA1-9B719F2F7F90}" sibTransId="{9A8F855E-240E-4E1C-AE6B-D95C8BB31A87}"/>
    <dgm:cxn modelId="{E292C17A-CE08-40CE-85EA-3BEEBCA06F40}" type="presOf" srcId="{8CCC76F6-6D68-4382-B1FE-064510D848D7}" destId="{3350A9B2-E0EB-42D7-845A-D51F585F4E82}" srcOrd="0" destOrd="3" presId="urn:microsoft.com/office/officeart/2005/8/layout/hList1"/>
    <dgm:cxn modelId="{030B376C-32DB-4A78-927D-CE9D78D121FC}" type="presOf" srcId="{F8B3491F-5BF3-4664-B474-1F188947470E}" destId="{3350A9B2-E0EB-42D7-845A-D51F585F4E82}" srcOrd="0" destOrd="1" presId="urn:microsoft.com/office/officeart/2005/8/layout/hList1"/>
    <dgm:cxn modelId="{2826BF37-467B-4259-AAC1-46E222D33BE1}" srcId="{37AAA26F-CBBA-4942-83C3-4AB999C1A0C1}" destId="{40E6C2D4-EBC0-4917-A9DB-2638E09AF442}" srcOrd="2" destOrd="0" parTransId="{76B4E4CC-C482-4F3B-8F13-FECB0EC9BB87}" sibTransId="{DF2AC220-7DFF-44CA-8792-AA813E3698F2}"/>
    <dgm:cxn modelId="{5DC4E55F-54C9-4D39-BE02-239D12413174}" srcId="{37AAA26F-CBBA-4942-83C3-4AB999C1A0C1}" destId="{F8B3491F-5BF3-4664-B474-1F188947470E}" srcOrd="1" destOrd="0" parTransId="{326F69F2-28CE-485F-8715-4C082D940427}" sibTransId="{CC7736EE-F82D-4D47-9396-1BE393DCCA3C}"/>
    <dgm:cxn modelId="{CF0E862A-733D-45AB-A9CD-DC1163BAE0F7}" type="presOf" srcId="{6C9E9FCD-9424-4870-A4EB-85AE0715BA17}" destId="{3350A9B2-E0EB-42D7-845A-D51F585F4E82}" srcOrd="0" destOrd="5" presId="urn:microsoft.com/office/officeart/2005/8/layout/hList1"/>
    <dgm:cxn modelId="{A1C48644-13CF-4286-BC7B-80FBDF3A27A5}" type="presOf" srcId="{6F6689A2-41CC-4445-8A1A-700E9FEE3695}" destId="{3350A9B2-E0EB-42D7-845A-D51F585F4E82}" srcOrd="0" destOrd="4" presId="urn:microsoft.com/office/officeart/2005/8/layout/hList1"/>
    <dgm:cxn modelId="{B8C7A37E-1E49-46CF-B04E-55545E1CAD60}" type="presOf" srcId="{1461A513-0507-4BB1-982F-3ACDE380C1F8}" destId="{8008BBD3-8D9F-4312-B661-9D2C7D65B056}" srcOrd="0" destOrd="0" presId="urn:microsoft.com/office/officeart/2005/8/layout/hList1"/>
    <dgm:cxn modelId="{58400E74-5C36-4774-AEE5-E54E26AE493D}" type="presOf" srcId="{E9E99396-FA15-499E-8EAD-466466433E15}" destId="{AFAD5DC7-E4DF-4AEB-8D27-D76C5DD57BCD}" srcOrd="0" destOrd="0" presId="urn:microsoft.com/office/officeart/2005/8/layout/hList1"/>
    <dgm:cxn modelId="{251A45E5-46AB-4B89-9B60-A0BE4F162A58}" srcId="{1461A513-0507-4BB1-982F-3ACDE380C1F8}" destId="{957D1FB7-662C-4656-823D-618F231D2A0C}" srcOrd="2" destOrd="0" parTransId="{F74EB1AF-FB98-401E-A853-CC0F453B3339}" sibTransId="{6664723B-A902-4262-823B-5DF4AD8BCE07}"/>
    <dgm:cxn modelId="{26DBF8D4-71EC-47F6-8F80-3B9C81A3A394}" srcId="{37AAA26F-CBBA-4942-83C3-4AB999C1A0C1}" destId="{6C9E9FCD-9424-4870-A4EB-85AE0715BA17}" srcOrd="5" destOrd="0" parTransId="{B956791F-F2DC-45C2-98C9-BC7F3BE491FD}" sibTransId="{216B0342-ECE0-46E5-A55B-605F0E47742C}"/>
    <dgm:cxn modelId="{C9BD2388-01BD-4371-8D17-26E2A2EAB7DC}" type="presOf" srcId="{1E071816-C9BD-4F21-92D8-B32088D543E8}" destId="{3350A9B2-E0EB-42D7-845A-D51F585F4E82}" srcOrd="0" destOrd="6" presId="urn:microsoft.com/office/officeart/2005/8/layout/hList1"/>
    <dgm:cxn modelId="{18E09ECF-6649-42BD-A693-2F06DD8E8E86}" srcId="{E9E99396-FA15-499E-8EAD-466466433E15}" destId="{37AAA26F-CBBA-4942-83C3-4AB999C1A0C1}" srcOrd="1" destOrd="0" parTransId="{488B7CC5-D5D8-4DCF-89E3-84853B034C30}" sibTransId="{43EB8778-4411-4248-97A2-9C3DDB3466E8}"/>
    <dgm:cxn modelId="{DF5148B4-FA4F-4D5D-8145-0064A026BB17}" type="presOf" srcId="{40E6C2D4-EBC0-4917-A9DB-2638E09AF442}" destId="{3350A9B2-E0EB-42D7-845A-D51F585F4E82}" srcOrd="0" destOrd="2" presId="urn:microsoft.com/office/officeart/2005/8/layout/hList1"/>
    <dgm:cxn modelId="{D80603CB-EA58-4C83-90DB-E3B9B596A199}" type="presOf" srcId="{CF097607-9901-4856-A933-38412D313A30}" destId="{318E4A07-81AB-4021-B878-3B4BAB32F98B}" srcOrd="0" destOrd="0" presId="urn:microsoft.com/office/officeart/2005/8/layout/hList1"/>
    <dgm:cxn modelId="{70229955-585E-464F-8283-3336FB7F9A43}" type="presParOf" srcId="{AFAD5DC7-E4DF-4AEB-8D27-D76C5DD57BCD}" destId="{D6387063-589E-40D7-8725-9F0D05DDA238}" srcOrd="0" destOrd="0" presId="urn:microsoft.com/office/officeart/2005/8/layout/hList1"/>
    <dgm:cxn modelId="{3F7F1028-6953-4B84-9A82-D3EFAD7ECB2A}" type="presParOf" srcId="{D6387063-589E-40D7-8725-9F0D05DDA238}" destId="{8008BBD3-8D9F-4312-B661-9D2C7D65B056}" srcOrd="0" destOrd="0" presId="urn:microsoft.com/office/officeart/2005/8/layout/hList1"/>
    <dgm:cxn modelId="{096CADA5-ED9B-4C01-8E3E-150822C4C763}" type="presParOf" srcId="{D6387063-589E-40D7-8725-9F0D05DDA238}" destId="{318E4A07-81AB-4021-B878-3B4BAB32F98B}" srcOrd="1" destOrd="0" presId="urn:microsoft.com/office/officeart/2005/8/layout/hList1"/>
    <dgm:cxn modelId="{F34AA541-9399-4D87-831B-E3D547581048}" type="presParOf" srcId="{AFAD5DC7-E4DF-4AEB-8D27-D76C5DD57BCD}" destId="{5D3BADE5-B8F1-4F24-9D05-E9FDF62DFD8D}" srcOrd="1" destOrd="0" presId="urn:microsoft.com/office/officeart/2005/8/layout/hList1"/>
    <dgm:cxn modelId="{9AE1DC28-BFDF-47A9-973D-C217875D0C92}" type="presParOf" srcId="{AFAD5DC7-E4DF-4AEB-8D27-D76C5DD57BCD}" destId="{467FF1F3-8BF3-49F4-9E82-7BD4ED3A03BA}" srcOrd="2" destOrd="0" presId="urn:microsoft.com/office/officeart/2005/8/layout/hList1"/>
    <dgm:cxn modelId="{70D90F5E-4801-44D4-BBAC-85D8D8096388}" type="presParOf" srcId="{467FF1F3-8BF3-49F4-9E82-7BD4ED3A03BA}" destId="{E349D1AC-4752-4697-9D85-381873DFB92D}" srcOrd="0" destOrd="0" presId="urn:microsoft.com/office/officeart/2005/8/layout/hList1"/>
    <dgm:cxn modelId="{96B2DBD1-8F04-48EF-8CDD-0F2B2DFFEE29}" type="presParOf" srcId="{467FF1F3-8BF3-49F4-9E82-7BD4ED3A03BA}" destId="{3350A9B2-E0EB-42D7-845A-D51F585F4E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1CDCC2-99FC-4539-B533-E5131AB130C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3F1A1A-A23C-4F96-B0A8-5F3AE8C625AE}">
      <dgm:prSet phldrT="[Text]"/>
      <dgm:spPr/>
      <dgm:t>
        <a:bodyPr/>
        <a:lstStyle/>
        <a:p>
          <a:r>
            <a:rPr lang="ro-RO" dirty="0" smtClean="0"/>
            <a:t>Actualizare</a:t>
          </a:r>
          <a:endParaRPr lang="en-US" dirty="0"/>
        </a:p>
      </dgm:t>
    </dgm:pt>
    <dgm:pt modelId="{BEFA27A4-4352-4979-B7B5-F0C09E373407}" type="parTrans" cxnId="{FF1B897B-3631-45FA-B86E-D6A4E268BD54}">
      <dgm:prSet/>
      <dgm:spPr/>
      <dgm:t>
        <a:bodyPr/>
        <a:lstStyle/>
        <a:p>
          <a:endParaRPr lang="en-US"/>
        </a:p>
      </dgm:t>
    </dgm:pt>
    <dgm:pt modelId="{C4D6D5C6-822F-4DC4-B807-33A84117997D}" type="sibTrans" cxnId="{FF1B897B-3631-45FA-B86E-D6A4E268BD54}">
      <dgm:prSet/>
      <dgm:spPr/>
      <dgm:t>
        <a:bodyPr/>
        <a:lstStyle/>
        <a:p>
          <a:endParaRPr lang="en-US"/>
        </a:p>
      </dgm:t>
    </dgm:pt>
    <dgm:pt modelId="{7486C622-CB6B-46D7-A191-81BD9772C313}">
      <dgm:prSet phldrT="[Text]"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schimbarea persoanelor nominalizate în plan, care au atribuţii în ceea ce priveşte conducerea şi coordonarea acţiunilor de intervenţie, precum şi notificarea şi informarea;</a:t>
          </a:r>
          <a:endParaRPr lang="en-US" dirty="0"/>
        </a:p>
      </dgm:t>
    </dgm:pt>
    <dgm:pt modelId="{9FF6600B-299B-47DE-BE79-5E0F0DF32755}" type="parTrans" cxnId="{3C87264F-B613-40FC-A8A8-32C4DE626F50}">
      <dgm:prSet/>
      <dgm:spPr/>
      <dgm:t>
        <a:bodyPr/>
        <a:lstStyle/>
        <a:p>
          <a:endParaRPr lang="en-US"/>
        </a:p>
      </dgm:t>
    </dgm:pt>
    <dgm:pt modelId="{EAC19930-1E9B-4178-A0FF-018D35D92DB2}" type="sibTrans" cxnId="{3C87264F-B613-40FC-A8A8-32C4DE626F50}">
      <dgm:prSet/>
      <dgm:spPr/>
      <dgm:t>
        <a:bodyPr/>
        <a:lstStyle/>
        <a:p>
          <a:endParaRPr lang="en-US"/>
        </a:p>
      </dgm:t>
    </dgm:pt>
    <dgm:pt modelId="{C2DE1F1B-CDC1-4BFC-B785-1CAA2637AF76}">
      <dgm:prSet phldrT="[Text]"/>
      <dgm:spPr/>
      <dgm:t>
        <a:bodyPr/>
        <a:lstStyle/>
        <a:p>
          <a:r>
            <a:rPr lang="ro-RO" dirty="0" smtClean="0"/>
            <a:t>Revizuire</a:t>
          </a:r>
          <a:endParaRPr lang="en-US" dirty="0"/>
        </a:p>
      </dgm:t>
    </dgm:pt>
    <dgm:pt modelId="{05839BC2-9594-45B1-8B11-105C3C5A6030}" type="parTrans" cxnId="{2504FCA3-8657-4E84-95FD-8CFF7FE21BCA}">
      <dgm:prSet/>
      <dgm:spPr/>
      <dgm:t>
        <a:bodyPr/>
        <a:lstStyle/>
        <a:p>
          <a:endParaRPr lang="en-US"/>
        </a:p>
      </dgm:t>
    </dgm:pt>
    <dgm:pt modelId="{64FD818E-ECF5-4709-9E6D-B9E9F04C7362}" type="sibTrans" cxnId="{2504FCA3-8657-4E84-95FD-8CFF7FE21BCA}">
      <dgm:prSet/>
      <dgm:spPr/>
      <dgm:t>
        <a:bodyPr/>
        <a:lstStyle/>
        <a:p>
          <a:endParaRPr lang="en-US"/>
        </a:p>
      </dgm:t>
    </dgm:pt>
    <dgm:pt modelId="{F6F5AC24-5712-4A0D-8F49-5E52B4198974}">
      <dgm:prSet phldrT="[Text]"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caracteristicile surselor de risc;</a:t>
          </a:r>
          <a:endParaRPr lang="en-US" dirty="0"/>
        </a:p>
      </dgm:t>
    </dgm:pt>
    <dgm:pt modelId="{28317167-8ECA-4C72-A294-CB2C69FD0A68}" type="parTrans" cxnId="{5245BE96-CBEA-4793-9773-AFCC0917000D}">
      <dgm:prSet/>
      <dgm:spPr/>
      <dgm:t>
        <a:bodyPr/>
        <a:lstStyle/>
        <a:p>
          <a:endParaRPr lang="en-US"/>
        </a:p>
      </dgm:t>
    </dgm:pt>
    <dgm:pt modelId="{99E70861-41A3-4EBF-9313-CC26FE47DD54}" type="sibTrans" cxnId="{5245BE96-CBEA-4793-9773-AFCC0917000D}">
      <dgm:prSet/>
      <dgm:spPr/>
      <dgm:t>
        <a:bodyPr/>
        <a:lstStyle/>
        <a:p>
          <a:endParaRPr lang="en-US"/>
        </a:p>
      </dgm:t>
    </dgm:pt>
    <dgm:pt modelId="{4FEBD032-8AFF-44EB-A2AD-2CD40B0221A1}">
      <dgm:prSet/>
      <dgm:spPr/>
      <dgm:t>
        <a:bodyPr/>
        <a:lstStyle/>
        <a:p>
          <a:r>
            <a:rPr lang="ro-RO" altLang="ro-RO" dirty="0" smtClean="0">
              <a:latin typeface="Times New Roman" panose="02020603050405020304" pitchFamily="18" charset="0"/>
            </a:rPr>
            <a:t>schimbarea adreselor, numerelor de telefon, fax etc. ale </a:t>
          </a:r>
          <a:r>
            <a:rPr lang="ro-RO" altLang="ro-RO" dirty="0" err="1" smtClean="0">
              <a:latin typeface="Times New Roman" panose="02020603050405020304" pitchFamily="18" charset="0"/>
            </a:rPr>
            <a:t>entităţilor</a:t>
          </a:r>
          <a:r>
            <a:rPr lang="ro-RO" altLang="ro-RO" dirty="0" smtClean="0">
              <a:latin typeface="Times New Roman" panose="02020603050405020304" pitchFamily="18" charset="0"/>
            </a:rPr>
            <a:t> nominalizate în plan;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9F37329D-F3A1-49BA-9A35-E3076C4EFA90}" type="parTrans" cxnId="{0A0D721C-0CEE-4701-AC29-558EE301BDF4}">
      <dgm:prSet/>
      <dgm:spPr/>
      <dgm:t>
        <a:bodyPr/>
        <a:lstStyle/>
        <a:p>
          <a:endParaRPr lang="en-US"/>
        </a:p>
      </dgm:t>
    </dgm:pt>
    <dgm:pt modelId="{183970E1-2A0E-40E2-A25C-B84CC7202830}" type="sibTrans" cxnId="{0A0D721C-0CEE-4701-AC29-558EE301BDF4}">
      <dgm:prSet/>
      <dgm:spPr/>
      <dgm:t>
        <a:bodyPr/>
        <a:lstStyle/>
        <a:p>
          <a:endParaRPr lang="en-US"/>
        </a:p>
      </dgm:t>
    </dgm:pt>
    <dgm:pt modelId="{DD6FDAF2-B000-47F1-864F-BF8B853800DC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modificări în situaţiile cu existentul de resurse umane şi materiale.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DF9B3AE9-6273-450A-A9CF-709F7FF7A170}" type="parTrans" cxnId="{41E85440-D4BA-4DC5-8DED-2D0C49792FC2}">
      <dgm:prSet/>
      <dgm:spPr/>
      <dgm:t>
        <a:bodyPr/>
        <a:lstStyle/>
        <a:p>
          <a:endParaRPr lang="en-US"/>
        </a:p>
      </dgm:t>
    </dgm:pt>
    <dgm:pt modelId="{19B76DFA-79EB-4A91-A2F1-6DDF208C9E5D}" type="sibTrans" cxnId="{41E85440-D4BA-4DC5-8DED-2D0C49792FC2}">
      <dgm:prSet/>
      <dgm:spPr/>
      <dgm:t>
        <a:bodyPr/>
        <a:lstStyle/>
        <a:p>
          <a:endParaRPr lang="en-US"/>
        </a:p>
      </dgm:t>
    </dgm:pt>
    <dgm:pt modelId="{F1B9C5A2-1BF3-4A96-8932-777F5BD5B23F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analiza riscurilor din raportul de securitate;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03161E69-258E-419C-8972-0C030AA8D0B6}" type="parTrans" cxnId="{05FE3E28-59A7-4607-AC2D-897F79E92E79}">
      <dgm:prSet/>
      <dgm:spPr/>
      <dgm:t>
        <a:bodyPr/>
        <a:lstStyle/>
        <a:p>
          <a:endParaRPr lang="en-US"/>
        </a:p>
      </dgm:t>
    </dgm:pt>
    <dgm:pt modelId="{0589E90E-04AB-4415-A654-456C792CCA3B}" type="sibTrans" cxnId="{05FE3E28-59A7-4607-AC2D-897F79E92E79}">
      <dgm:prSet/>
      <dgm:spPr/>
      <dgm:t>
        <a:bodyPr/>
        <a:lstStyle/>
        <a:p>
          <a:endParaRPr lang="en-US"/>
        </a:p>
      </dgm:t>
    </dgm:pt>
    <dgm:pt modelId="{4AE23A8C-8C73-4D90-8D72-9CD3BBC35624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scenariile cu efecte în exteriorul amplasamentului;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B5B19111-AAEE-4A10-9017-57B335601086}" type="parTrans" cxnId="{4A0362F4-4327-4026-BF51-5E4260B025F1}">
      <dgm:prSet/>
      <dgm:spPr/>
      <dgm:t>
        <a:bodyPr/>
        <a:lstStyle/>
        <a:p>
          <a:endParaRPr lang="en-US"/>
        </a:p>
      </dgm:t>
    </dgm:pt>
    <dgm:pt modelId="{0DD16C66-0DB3-4011-9F9E-803D2951F410}" type="sibTrans" cxnId="{4A0362F4-4327-4026-BF51-5E4260B025F1}">
      <dgm:prSet/>
      <dgm:spPr/>
      <dgm:t>
        <a:bodyPr/>
        <a:lstStyle/>
        <a:p>
          <a:endParaRPr lang="en-US"/>
        </a:p>
      </dgm:t>
    </dgm:pt>
    <dgm:pt modelId="{BEADAEFF-07F5-4B18-9362-E0AC1180A04B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realizarea cooperării;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A47E308A-2943-462F-A931-091F892E1CDD}" type="parTrans" cxnId="{5B3EA48C-3A77-4DC3-866F-5501B0B706F3}">
      <dgm:prSet/>
      <dgm:spPr/>
      <dgm:t>
        <a:bodyPr/>
        <a:lstStyle/>
        <a:p>
          <a:endParaRPr lang="en-US"/>
        </a:p>
      </dgm:t>
    </dgm:pt>
    <dgm:pt modelId="{FD4490FF-B387-46B6-95A5-3F5D4A58C858}" type="sibTrans" cxnId="{5B3EA48C-3A77-4DC3-866F-5501B0B706F3}">
      <dgm:prSet/>
      <dgm:spPr/>
      <dgm:t>
        <a:bodyPr/>
        <a:lstStyle/>
        <a:p>
          <a:endParaRPr lang="en-US"/>
        </a:p>
      </dgm:t>
    </dgm:pt>
    <dgm:pt modelId="{9BF53251-BEA3-4994-BA39-22FE41C645D5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concepţia aplicării planului;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571F4A74-427E-4DAD-8EAD-8E217E517F45}" type="parTrans" cxnId="{7ECD34A2-E104-411B-A5D9-9850057D59D4}">
      <dgm:prSet/>
      <dgm:spPr/>
      <dgm:t>
        <a:bodyPr/>
        <a:lstStyle/>
        <a:p>
          <a:endParaRPr lang="en-US"/>
        </a:p>
      </dgm:t>
    </dgm:pt>
    <dgm:pt modelId="{02F62BC6-4D38-4ACE-B9A8-4A14AC29450E}" type="sibTrans" cxnId="{7ECD34A2-E104-411B-A5D9-9850057D59D4}">
      <dgm:prSet/>
      <dgm:spPr/>
      <dgm:t>
        <a:bodyPr/>
        <a:lstStyle/>
        <a:p>
          <a:endParaRPr lang="en-US"/>
        </a:p>
      </dgm:t>
    </dgm:pt>
    <dgm:pt modelId="{29D2FD10-6652-4AA5-93A8-6A5B7ED9D723}">
      <dgm:prSet/>
      <dgm:spPr/>
      <dgm:t>
        <a:bodyPr/>
        <a:lstStyle/>
        <a:p>
          <a:r>
            <a:rPr lang="ro-RO" altLang="ro-RO" dirty="0" smtClean="0">
              <a:latin typeface="Times New Roman" panose="02020603050405020304" pitchFamily="18" charset="0"/>
            </a:rPr>
            <a:t>structura dezvoltărilor </a:t>
          </a:r>
          <a:r>
            <a:rPr lang="ro-RO" altLang="ro-RO" dirty="0" err="1" smtClean="0">
              <a:latin typeface="Times New Roman" panose="02020603050405020304" pitchFamily="18" charset="0"/>
            </a:rPr>
            <a:t>socio</a:t>
          </a:r>
          <a:r>
            <a:rPr lang="ro-RO" altLang="ro-RO" dirty="0" smtClean="0">
              <a:latin typeface="Times New Roman" panose="02020603050405020304" pitchFamily="18" charset="0"/>
            </a:rPr>
            <a:t>-economice </a:t>
          </a:r>
          <a:r>
            <a:rPr lang="ro-RO" altLang="ro-RO" dirty="0" err="1" smtClean="0">
              <a:latin typeface="Times New Roman" panose="02020603050405020304" pitchFamily="18" charset="0"/>
            </a:rPr>
            <a:t>şi</a:t>
          </a:r>
          <a:r>
            <a:rPr lang="ro-RO" altLang="ro-RO" dirty="0" smtClean="0">
              <a:latin typeface="Times New Roman" panose="02020603050405020304" pitchFamily="18" charset="0"/>
            </a:rPr>
            <a:t> </a:t>
          </a:r>
          <a:r>
            <a:rPr lang="ro-RO" altLang="ro-RO" dirty="0" err="1" smtClean="0">
              <a:latin typeface="Times New Roman" panose="02020603050405020304" pitchFamily="18" charset="0"/>
            </a:rPr>
            <a:t>aşezărilor</a:t>
          </a:r>
          <a:r>
            <a:rPr lang="ro-RO" altLang="ro-RO" dirty="0" smtClean="0">
              <a:latin typeface="Times New Roman" panose="02020603050405020304" pitchFamily="18" charset="0"/>
            </a:rPr>
            <a:t> umane din zonele de risc;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BE579F43-8E75-4E48-A9C2-87B62CA4D6E7}" type="parTrans" cxnId="{0A86AA8B-DFC1-4793-BC54-66A4BA29AD35}">
      <dgm:prSet/>
      <dgm:spPr/>
      <dgm:t>
        <a:bodyPr/>
        <a:lstStyle/>
        <a:p>
          <a:endParaRPr lang="en-US"/>
        </a:p>
      </dgm:t>
    </dgm:pt>
    <dgm:pt modelId="{BE281791-D584-4FAE-977A-DD02384DCA0B}" type="sibTrans" cxnId="{0A86AA8B-DFC1-4793-BC54-66A4BA29AD35}">
      <dgm:prSet/>
      <dgm:spPr/>
      <dgm:t>
        <a:bodyPr/>
        <a:lstStyle/>
        <a:p>
          <a:endParaRPr lang="en-US"/>
        </a:p>
      </dgm:t>
    </dgm:pt>
    <dgm:pt modelId="{BF551914-20AC-4789-B6FC-073E2E88B3E1}">
      <dgm:prSet/>
      <dgm:spPr/>
      <dgm:t>
        <a:bodyPr/>
        <a:lstStyle/>
        <a:p>
          <a:r>
            <a:rPr lang="ro-RO" altLang="ro-RO" smtClean="0">
              <a:latin typeface="Times New Roman" panose="02020603050405020304" pitchFamily="18" charset="0"/>
            </a:rPr>
            <a:t>cunoştinţele tehnico-ştiinţifice în domeniu;</a:t>
          </a:r>
          <a:endParaRPr lang="ro-RO" altLang="ro-RO" dirty="0">
            <a:latin typeface="Times New Roman" panose="02020603050405020304" pitchFamily="18" charset="0"/>
          </a:endParaRPr>
        </a:p>
      </dgm:t>
    </dgm:pt>
    <dgm:pt modelId="{D1087129-783F-4D80-9121-ADE099A8FF83}" type="parTrans" cxnId="{6631A911-71BB-490C-952D-E83CEB7DA03B}">
      <dgm:prSet/>
      <dgm:spPr/>
      <dgm:t>
        <a:bodyPr/>
        <a:lstStyle/>
        <a:p>
          <a:endParaRPr lang="en-US"/>
        </a:p>
      </dgm:t>
    </dgm:pt>
    <dgm:pt modelId="{3C9B1008-4619-4699-974C-3025E248E754}" type="sibTrans" cxnId="{6631A911-71BB-490C-952D-E83CEB7DA03B}">
      <dgm:prSet/>
      <dgm:spPr/>
      <dgm:t>
        <a:bodyPr/>
        <a:lstStyle/>
        <a:p>
          <a:endParaRPr lang="en-US"/>
        </a:p>
      </dgm:t>
    </dgm:pt>
    <dgm:pt modelId="{8A9624D0-0EBC-4940-BDE4-94771B3AF943}">
      <dgm:prSet/>
      <dgm:spPr/>
      <dgm:t>
        <a:bodyPr/>
        <a:lstStyle/>
        <a:p>
          <a:r>
            <a:rPr lang="ro-RO" altLang="ro-RO" dirty="0" smtClean="0">
              <a:latin typeface="Times New Roman" panose="02020603050405020304" pitchFamily="18" charset="0"/>
            </a:rPr>
            <a:t>vecinătatea amplasamentului.</a:t>
          </a:r>
          <a:endParaRPr lang="en-US" altLang="ro-RO" dirty="0">
            <a:latin typeface="Times New Roman" panose="02020603050405020304" pitchFamily="18" charset="0"/>
          </a:endParaRPr>
        </a:p>
      </dgm:t>
    </dgm:pt>
    <dgm:pt modelId="{5A2E541D-7190-4906-A63C-4BCF0DDF08E8}" type="parTrans" cxnId="{90467DE8-950B-4B80-9CE4-37DB95BD991F}">
      <dgm:prSet/>
      <dgm:spPr/>
      <dgm:t>
        <a:bodyPr/>
        <a:lstStyle/>
        <a:p>
          <a:endParaRPr lang="en-US"/>
        </a:p>
      </dgm:t>
    </dgm:pt>
    <dgm:pt modelId="{2023CE80-F9DB-473A-BBBE-D937523B6F0B}" type="sibTrans" cxnId="{90467DE8-950B-4B80-9CE4-37DB95BD991F}">
      <dgm:prSet/>
      <dgm:spPr/>
      <dgm:t>
        <a:bodyPr/>
        <a:lstStyle/>
        <a:p>
          <a:endParaRPr lang="en-US"/>
        </a:p>
      </dgm:t>
    </dgm:pt>
    <dgm:pt modelId="{D20AE3C3-E946-4A44-8546-168BDD46E35E}" type="pres">
      <dgm:prSet presAssocID="{0E1CDCC2-99FC-4539-B533-E5131AB130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08DD8-34AA-4A56-A6DE-5D16AFAEC85E}" type="pres">
      <dgm:prSet presAssocID="{4D3F1A1A-A23C-4F96-B0A8-5F3AE8C625AE}" presName="linNode" presStyleCnt="0"/>
      <dgm:spPr/>
    </dgm:pt>
    <dgm:pt modelId="{87B3DB15-FB98-48BF-9678-796F54A4BFD5}" type="pres">
      <dgm:prSet presAssocID="{4D3F1A1A-A23C-4F96-B0A8-5F3AE8C625A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4D42F-701A-4F03-AC04-CCEA3893DE4F}" type="pres">
      <dgm:prSet presAssocID="{4D3F1A1A-A23C-4F96-B0A8-5F3AE8C625AE}" presName="descendantText" presStyleLbl="alignAccFollowNode1" presStyleIdx="0" presStyleCnt="2" custLinFactNeighborX="-383" custLinFactNeighborY="-3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C497B-574C-4A39-AF03-1180B6A6A363}" type="pres">
      <dgm:prSet presAssocID="{C4D6D5C6-822F-4DC4-B807-33A84117997D}" presName="sp" presStyleCnt="0"/>
      <dgm:spPr/>
    </dgm:pt>
    <dgm:pt modelId="{37324517-0CC5-42C3-8FDB-512BB94877AD}" type="pres">
      <dgm:prSet presAssocID="{C2DE1F1B-CDC1-4BFC-B785-1CAA2637AF76}" presName="linNode" presStyleCnt="0"/>
      <dgm:spPr/>
    </dgm:pt>
    <dgm:pt modelId="{316A0EC3-8A5F-4C18-80FF-09248C68753C}" type="pres">
      <dgm:prSet presAssocID="{C2DE1F1B-CDC1-4BFC-B785-1CAA2637AF7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0B719-81DC-470A-81E5-EBC369866AFD}" type="pres">
      <dgm:prSet presAssocID="{C2DE1F1B-CDC1-4BFC-B785-1CAA2637AF7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6AA8B-DFC1-4793-BC54-66A4BA29AD35}" srcId="{C2DE1F1B-CDC1-4BFC-B785-1CAA2637AF76}" destId="{29D2FD10-6652-4AA5-93A8-6A5B7ED9D723}" srcOrd="5" destOrd="0" parTransId="{BE579F43-8E75-4E48-A9C2-87B62CA4D6E7}" sibTransId="{BE281791-D584-4FAE-977A-DD02384DCA0B}"/>
    <dgm:cxn modelId="{3C87264F-B613-40FC-A8A8-32C4DE626F50}" srcId="{4D3F1A1A-A23C-4F96-B0A8-5F3AE8C625AE}" destId="{7486C622-CB6B-46D7-A191-81BD9772C313}" srcOrd="0" destOrd="0" parTransId="{9FF6600B-299B-47DE-BE79-5E0F0DF32755}" sibTransId="{EAC19930-1E9B-4178-A0FF-018D35D92DB2}"/>
    <dgm:cxn modelId="{5245BE96-CBEA-4793-9773-AFCC0917000D}" srcId="{C2DE1F1B-CDC1-4BFC-B785-1CAA2637AF76}" destId="{F6F5AC24-5712-4A0D-8F49-5E52B4198974}" srcOrd="0" destOrd="0" parTransId="{28317167-8ECA-4C72-A294-CB2C69FD0A68}" sibTransId="{99E70861-41A3-4EBF-9313-CC26FE47DD54}"/>
    <dgm:cxn modelId="{3150A06E-6D81-49E7-94CD-D80F874C2F0C}" type="presOf" srcId="{8A9624D0-0EBC-4940-BDE4-94771B3AF943}" destId="{1DD0B719-81DC-470A-81E5-EBC369866AFD}" srcOrd="0" destOrd="7" presId="urn:microsoft.com/office/officeart/2005/8/layout/vList5"/>
    <dgm:cxn modelId="{DAAC211D-5020-4360-B6AC-8D5903A63F44}" type="presOf" srcId="{4FEBD032-8AFF-44EB-A2AD-2CD40B0221A1}" destId="{03C4D42F-701A-4F03-AC04-CCEA3893DE4F}" srcOrd="0" destOrd="1" presId="urn:microsoft.com/office/officeart/2005/8/layout/vList5"/>
    <dgm:cxn modelId="{6F14ACFB-E0B6-473B-81CC-4BFE473AE0F9}" type="presOf" srcId="{0E1CDCC2-99FC-4539-B533-E5131AB130C9}" destId="{D20AE3C3-E946-4A44-8546-168BDD46E35E}" srcOrd="0" destOrd="0" presId="urn:microsoft.com/office/officeart/2005/8/layout/vList5"/>
    <dgm:cxn modelId="{7ECD34A2-E104-411B-A5D9-9850057D59D4}" srcId="{C2DE1F1B-CDC1-4BFC-B785-1CAA2637AF76}" destId="{9BF53251-BEA3-4994-BA39-22FE41C645D5}" srcOrd="4" destOrd="0" parTransId="{571F4A74-427E-4DAD-8EAD-8E217E517F45}" sibTransId="{02F62BC6-4D38-4ACE-B9A8-4A14AC29450E}"/>
    <dgm:cxn modelId="{90467DE8-950B-4B80-9CE4-37DB95BD991F}" srcId="{C2DE1F1B-CDC1-4BFC-B785-1CAA2637AF76}" destId="{8A9624D0-0EBC-4940-BDE4-94771B3AF943}" srcOrd="7" destOrd="0" parTransId="{5A2E541D-7190-4906-A63C-4BCF0DDF08E8}" sibTransId="{2023CE80-F9DB-473A-BBBE-D937523B6F0B}"/>
    <dgm:cxn modelId="{41E85440-D4BA-4DC5-8DED-2D0C49792FC2}" srcId="{4D3F1A1A-A23C-4F96-B0A8-5F3AE8C625AE}" destId="{DD6FDAF2-B000-47F1-864F-BF8B853800DC}" srcOrd="2" destOrd="0" parTransId="{DF9B3AE9-6273-450A-A9CF-709F7FF7A170}" sibTransId="{19B76DFA-79EB-4A91-A2F1-6DDF208C9E5D}"/>
    <dgm:cxn modelId="{2504FCA3-8657-4E84-95FD-8CFF7FE21BCA}" srcId="{0E1CDCC2-99FC-4539-B533-E5131AB130C9}" destId="{C2DE1F1B-CDC1-4BFC-B785-1CAA2637AF76}" srcOrd="1" destOrd="0" parTransId="{05839BC2-9594-45B1-8B11-105C3C5A6030}" sibTransId="{64FD818E-ECF5-4709-9E6D-B9E9F04C7362}"/>
    <dgm:cxn modelId="{0A0D721C-0CEE-4701-AC29-558EE301BDF4}" srcId="{4D3F1A1A-A23C-4F96-B0A8-5F3AE8C625AE}" destId="{4FEBD032-8AFF-44EB-A2AD-2CD40B0221A1}" srcOrd="1" destOrd="0" parTransId="{9F37329D-F3A1-49BA-9A35-E3076C4EFA90}" sibTransId="{183970E1-2A0E-40E2-A25C-B84CC7202830}"/>
    <dgm:cxn modelId="{AAF178CD-A7D6-4DE9-8AB8-7DDAEA620AD6}" type="presOf" srcId="{29D2FD10-6652-4AA5-93A8-6A5B7ED9D723}" destId="{1DD0B719-81DC-470A-81E5-EBC369866AFD}" srcOrd="0" destOrd="5" presId="urn:microsoft.com/office/officeart/2005/8/layout/vList5"/>
    <dgm:cxn modelId="{BD814EAC-0CB2-4F57-8692-6C09D0458318}" type="presOf" srcId="{4D3F1A1A-A23C-4F96-B0A8-5F3AE8C625AE}" destId="{87B3DB15-FB98-48BF-9678-796F54A4BFD5}" srcOrd="0" destOrd="0" presId="urn:microsoft.com/office/officeart/2005/8/layout/vList5"/>
    <dgm:cxn modelId="{6631A911-71BB-490C-952D-E83CEB7DA03B}" srcId="{C2DE1F1B-CDC1-4BFC-B785-1CAA2637AF76}" destId="{BF551914-20AC-4789-B6FC-073E2E88B3E1}" srcOrd="6" destOrd="0" parTransId="{D1087129-783F-4D80-9121-ADE099A8FF83}" sibTransId="{3C9B1008-4619-4699-974C-3025E248E754}"/>
    <dgm:cxn modelId="{D08736B3-07F2-4421-B7DE-B44D499FC73D}" type="presOf" srcId="{9BF53251-BEA3-4994-BA39-22FE41C645D5}" destId="{1DD0B719-81DC-470A-81E5-EBC369866AFD}" srcOrd="0" destOrd="4" presId="urn:microsoft.com/office/officeart/2005/8/layout/vList5"/>
    <dgm:cxn modelId="{79AF5B66-80BC-44BC-8D81-F705F3B01A28}" type="presOf" srcId="{7486C622-CB6B-46D7-A191-81BD9772C313}" destId="{03C4D42F-701A-4F03-AC04-CCEA3893DE4F}" srcOrd="0" destOrd="0" presId="urn:microsoft.com/office/officeart/2005/8/layout/vList5"/>
    <dgm:cxn modelId="{05FE3E28-59A7-4607-AC2D-897F79E92E79}" srcId="{C2DE1F1B-CDC1-4BFC-B785-1CAA2637AF76}" destId="{F1B9C5A2-1BF3-4A96-8932-777F5BD5B23F}" srcOrd="1" destOrd="0" parTransId="{03161E69-258E-419C-8972-0C030AA8D0B6}" sibTransId="{0589E90E-04AB-4415-A654-456C792CCA3B}"/>
    <dgm:cxn modelId="{56A7265E-CA4E-49A9-8376-DDDC10C320F7}" type="presOf" srcId="{F6F5AC24-5712-4A0D-8F49-5E52B4198974}" destId="{1DD0B719-81DC-470A-81E5-EBC369866AFD}" srcOrd="0" destOrd="0" presId="urn:microsoft.com/office/officeart/2005/8/layout/vList5"/>
    <dgm:cxn modelId="{4A0362F4-4327-4026-BF51-5E4260B025F1}" srcId="{C2DE1F1B-CDC1-4BFC-B785-1CAA2637AF76}" destId="{4AE23A8C-8C73-4D90-8D72-9CD3BBC35624}" srcOrd="2" destOrd="0" parTransId="{B5B19111-AAEE-4A10-9017-57B335601086}" sibTransId="{0DD16C66-0DB3-4011-9F9E-803D2951F410}"/>
    <dgm:cxn modelId="{CC57355A-84AB-43C6-8B17-2E1D0194BFBB}" type="presOf" srcId="{F1B9C5A2-1BF3-4A96-8932-777F5BD5B23F}" destId="{1DD0B719-81DC-470A-81E5-EBC369866AFD}" srcOrd="0" destOrd="1" presId="urn:microsoft.com/office/officeart/2005/8/layout/vList5"/>
    <dgm:cxn modelId="{9E2376EF-7234-45E4-8E41-350B1E735702}" type="presOf" srcId="{BF551914-20AC-4789-B6FC-073E2E88B3E1}" destId="{1DD0B719-81DC-470A-81E5-EBC369866AFD}" srcOrd="0" destOrd="6" presId="urn:microsoft.com/office/officeart/2005/8/layout/vList5"/>
    <dgm:cxn modelId="{98AE4932-5C19-4C56-8A43-3B8C203FF497}" type="presOf" srcId="{C2DE1F1B-CDC1-4BFC-B785-1CAA2637AF76}" destId="{316A0EC3-8A5F-4C18-80FF-09248C68753C}" srcOrd="0" destOrd="0" presId="urn:microsoft.com/office/officeart/2005/8/layout/vList5"/>
    <dgm:cxn modelId="{C0CB5492-E615-4F49-BFE4-693E94B41FEB}" type="presOf" srcId="{DD6FDAF2-B000-47F1-864F-BF8B853800DC}" destId="{03C4D42F-701A-4F03-AC04-CCEA3893DE4F}" srcOrd="0" destOrd="2" presId="urn:microsoft.com/office/officeart/2005/8/layout/vList5"/>
    <dgm:cxn modelId="{9FA6F878-FDC9-4738-B59D-3547FFA36B75}" type="presOf" srcId="{BEADAEFF-07F5-4B18-9362-E0AC1180A04B}" destId="{1DD0B719-81DC-470A-81E5-EBC369866AFD}" srcOrd="0" destOrd="3" presId="urn:microsoft.com/office/officeart/2005/8/layout/vList5"/>
    <dgm:cxn modelId="{FF1B897B-3631-45FA-B86E-D6A4E268BD54}" srcId="{0E1CDCC2-99FC-4539-B533-E5131AB130C9}" destId="{4D3F1A1A-A23C-4F96-B0A8-5F3AE8C625AE}" srcOrd="0" destOrd="0" parTransId="{BEFA27A4-4352-4979-B7B5-F0C09E373407}" sibTransId="{C4D6D5C6-822F-4DC4-B807-33A84117997D}"/>
    <dgm:cxn modelId="{5B3EA48C-3A77-4DC3-866F-5501B0B706F3}" srcId="{C2DE1F1B-CDC1-4BFC-B785-1CAA2637AF76}" destId="{BEADAEFF-07F5-4B18-9362-E0AC1180A04B}" srcOrd="3" destOrd="0" parTransId="{A47E308A-2943-462F-A931-091F892E1CDD}" sibTransId="{FD4490FF-B387-46B6-95A5-3F5D4A58C858}"/>
    <dgm:cxn modelId="{E7041138-B73C-4FEA-967E-410425BF8947}" type="presOf" srcId="{4AE23A8C-8C73-4D90-8D72-9CD3BBC35624}" destId="{1DD0B719-81DC-470A-81E5-EBC369866AFD}" srcOrd="0" destOrd="2" presId="urn:microsoft.com/office/officeart/2005/8/layout/vList5"/>
    <dgm:cxn modelId="{13282C21-FC0F-4969-9BCC-0603F9F220BD}" type="presParOf" srcId="{D20AE3C3-E946-4A44-8546-168BDD46E35E}" destId="{31108DD8-34AA-4A56-A6DE-5D16AFAEC85E}" srcOrd="0" destOrd="0" presId="urn:microsoft.com/office/officeart/2005/8/layout/vList5"/>
    <dgm:cxn modelId="{8F9878E4-6660-44F1-AB6C-3C6E6B91CA14}" type="presParOf" srcId="{31108DD8-34AA-4A56-A6DE-5D16AFAEC85E}" destId="{87B3DB15-FB98-48BF-9678-796F54A4BFD5}" srcOrd="0" destOrd="0" presId="urn:microsoft.com/office/officeart/2005/8/layout/vList5"/>
    <dgm:cxn modelId="{FCD8479A-D680-41CE-B92F-44BC875618BA}" type="presParOf" srcId="{31108DD8-34AA-4A56-A6DE-5D16AFAEC85E}" destId="{03C4D42F-701A-4F03-AC04-CCEA3893DE4F}" srcOrd="1" destOrd="0" presId="urn:microsoft.com/office/officeart/2005/8/layout/vList5"/>
    <dgm:cxn modelId="{3ECB1B05-DC6D-4C9F-90A0-ADAC76D91335}" type="presParOf" srcId="{D20AE3C3-E946-4A44-8546-168BDD46E35E}" destId="{F8EC497B-574C-4A39-AF03-1180B6A6A363}" srcOrd="1" destOrd="0" presId="urn:microsoft.com/office/officeart/2005/8/layout/vList5"/>
    <dgm:cxn modelId="{FCE03878-8CF7-4189-AC44-8D71F24D65DF}" type="presParOf" srcId="{D20AE3C3-E946-4A44-8546-168BDD46E35E}" destId="{37324517-0CC5-42C3-8FDB-512BB94877AD}" srcOrd="2" destOrd="0" presId="urn:microsoft.com/office/officeart/2005/8/layout/vList5"/>
    <dgm:cxn modelId="{4066B1D9-4359-48DE-AF75-B20304E182EE}" type="presParOf" srcId="{37324517-0CC5-42C3-8FDB-512BB94877AD}" destId="{316A0EC3-8A5F-4C18-80FF-09248C68753C}" srcOrd="0" destOrd="0" presId="urn:microsoft.com/office/officeart/2005/8/layout/vList5"/>
    <dgm:cxn modelId="{CEC135CF-5B5B-47D9-AC76-6B3A018E02EC}" type="presParOf" srcId="{37324517-0CC5-42C3-8FDB-512BB94877AD}" destId="{1DD0B719-81DC-470A-81E5-EBC369866A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F3585B-9F4D-4EC3-AD8B-4E8C19D7DEDE}" type="doc">
      <dgm:prSet loTypeId="urn:diagrams.loki3.com/TabbedArc+Icon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5784EF-0C00-4FA4-8EC2-1356212FB2CE}">
      <dgm:prSet phldrT="[Text]" custT="1"/>
      <dgm:spPr/>
      <dgm:t>
        <a:bodyPr/>
        <a:lstStyle/>
        <a:p>
          <a:r>
            <a:rPr lang="ro-RO" sz="1800" dirty="0" smtClean="0"/>
            <a:t>Efectele accidentelor asupra elementelor vulnerabile</a:t>
          </a:r>
          <a:endParaRPr lang="en-US" sz="1800" dirty="0"/>
        </a:p>
      </dgm:t>
    </dgm:pt>
    <dgm:pt modelId="{F8450300-AAE8-4D5D-A24E-6231B1348732}" type="parTrans" cxnId="{5B65EEF3-09ED-41F8-83B7-54C073ADB0BE}">
      <dgm:prSet/>
      <dgm:spPr/>
      <dgm:t>
        <a:bodyPr/>
        <a:lstStyle/>
        <a:p>
          <a:endParaRPr lang="en-US"/>
        </a:p>
      </dgm:t>
    </dgm:pt>
    <dgm:pt modelId="{4D84F774-8DE4-4E86-926A-597B2D6DD36B}" type="sibTrans" cxnId="{5B65EEF3-09ED-41F8-83B7-54C073ADB0BE}">
      <dgm:prSet/>
      <dgm:spPr/>
      <dgm:t>
        <a:bodyPr/>
        <a:lstStyle/>
        <a:p>
          <a:endParaRPr lang="en-US"/>
        </a:p>
      </dgm:t>
    </dgm:pt>
    <dgm:pt modelId="{33B67031-1514-432D-8657-1F6FA287DEEE}">
      <dgm:prSet phldrT="[Text]" custT="1"/>
      <dgm:spPr/>
      <dgm:t>
        <a:bodyPr/>
        <a:lstStyle/>
        <a:p>
          <a:r>
            <a:rPr lang="ro-RO" altLang="ro-RO" sz="1800" smtClean="0">
              <a:latin typeface="+mn-lt"/>
            </a:rPr>
            <a:t>dimensionarea zonelor de planificare la urgenţă</a:t>
          </a:r>
          <a:endParaRPr lang="en-US" sz="1800" dirty="0">
            <a:latin typeface="+mn-lt"/>
          </a:endParaRPr>
        </a:p>
      </dgm:t>
    </dgm:pt>
    <dgm:pt modelId="{EF452B4A-8B6C-4607-A7D7-A0A04135A65C}" type="parTrans" cxnId="{9EFD1322-63C7-463F-B338-9D05E319977A}">
      <dgm:prSet/>
      <dgm:spPr/>
      <dgm:t>
        <a:bodyPr/>
        <a:lstStyle/>
        <a:p>
          <a:endParaRPr lang="en-US"/>
        </a:p>
      </dgm:t>
    </dgm:pt>
    <dgm:pt modelId="{A207375B-F61E-4B49-A5C8-7FF953CB138C}" type="sibTrans" cxnId="{9EFD1322-63C7-463F-B338-9D05E319977A}">
      <dgm:prSet/>
      <dgm:spPr/>
      <dgm:t>
        <a:bodyPr/>
        <a:lstStyle/>
        <a:p>
          <a:endParaRPr lang="en-US"/>
        </a:p>
      </dgm:t>
    </dgm:pt>
    <dgm:pt modelId="{A66B84C2-A21B-43D5-9C8E-0D2D49CF6A33}">
      <dgm:prSet phldrT="[Text]" custT="1"/>
      <dgm:spPr/>
      <dgm:t>
        <a:bodyPr/>
        <a:lstStyle/>
        <a:p>
          <a:r>
            <a:rPr lang="ro-RO" altLang="ro-RO" sz="1800" smtClean="0">
              <a:latin typeface="+mn-lt"/>
            </a:rPr>
            <a:t>planificarea răspunsului la urgenţă</a:t>
          </a:r>
          <a:endParaRPr lang="en-US" sz="1800" dirty="0">
            <a:latin typeface="+mn-lt"/>
          </a:endParaRPr>
        </a:p>
      </dgm:t>
    </dgm:pt>
    <dgm:pt modelId="{564DF2BD-316B-494C-B66C-73BF5A641B41}" type="parTrans" cxnId="{D6EE5207-F132-4516-8E47-3411D92BA0F9}">
      <dgm:prSet/>
      <dgm:spPr/>
      <dgm:t>
        <a:bodyPr/>
        <a:lstStyle/>
        <a:p>
          <a:endParaRPr lang="en-US"/>
        </a:p>
      </dgm:t>
    </dgm:pt>
    <dgm:pt modelId="{366CC6D5-2EB7-4A6E-97C5-F8727EDC2E72}" type="sibTrans" cxnId="{D6EE5207-F132-4516-8E47-3411D92BA0F9}">
      <dgm:prSet/>
      <dgm:spPr/>
      <dgm:t>
        <a:bodyPr/>
        <a:lstStyle/>
        <a:p>
          <a:endParaRPr lang="en-US"/>
        </a:p>
      </dgm:t>
    </dgm:pt>
    <dgm:pt modelId="{B2E6C3FE-43BE-416D-B1D9-0E36086A0C99}" type="pres">
      <dgm:prSet presAssocID="{95F3585B-9F4D-4EC3-AD8B-4E8C19D7DE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A3A229-727F-4F6C-9CED-7D80C976EC82}" type="pres">
      <dgm:prSet presAssocID="{A65784EF-0C00-4FA4-8EC2-1356212FB2CE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66CB-4674-415E-A0F0-3792EA43D72F}" type="pres">
      <dgm:prSet presAssocID="{33B67031-1514-432D-8657-1F6FA287DEE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A1B12-D198-479D-B6A7-F2D8B159D356}" type="pres">
      <dgm:prSet presAssocID="{A66B84C2-A21B-43D5-9C8E-0D2D49CF6A33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F31FE-4103-4302-B54A-05CC5F493A1D}" type="presOf" srcId="{95F3585B-9F4D-4EC3-AD8B-4E8C19D7DEDE}" destId="{B2E6C3FE-43BE-416D-B1D9-0E36086A0C99}" srcOrd="0" destOrd="0" presId="urn:diagrams.loki3.com/TabbedArc+Icon"/>
    <dgm:cxn modelId="{F6828D18-185E-4A8E-B4C3-1D05FC83024F}" type="presOf" srcId="{33B67031-1514-432D-8657-1F6FA287DEEE}" destId="{1D9866CB-4674-415E-A0F0-3792EA43D72F}" srcOrd="0" destOrd="0" presId="urn:diagrams.loki3.com/TabbedArc+Icon"/>
    <dgm:cxn modelId="{22C594BA-3DFA-4284-8261-2F15399945F7}" type="presOf" srcId="{A65784EF-0C00-4FA4-8EC2-1356212FB2CE}" destId="{9EA3A229-727F-4F6C-9CED-7D80C976EC82}" srcOrd="0" destOrd="0" presId="urn:diagrams.loki3.com/TabbedArc+Icon"/>
    <dgm:cxn modelId="{D6EE5207-F132-4516-8E47-3411D92BA0F9}" srcId="{95F3585B-9F4D-4EC3-AD8B-4E8C19D7DEDE}" destId="{A66B84C2-A21B-43D5-9C8E-0D2D49CF6A33}" srcOrd="2" destOrd="0" parTransId="{564DF2BD-316B-494C-B66C-73BF5A641B41}" sibTransId="{366CC6D5-2EB7-4A6E-97C5-F8727EDC2E72}"/>
    <dgm:cxn modelId="{9EFD1322-63C7-463F-B338-9D05E319977A}" srcId="{95F3585B-9F4D-4EC3-AD8B-4E8C19D7DEDE}" destId="{33B67031-1514-432D-8657-1F6FA287DEEE}" srcOrd="1" destOrd="0" parTransId="{EF452B4A-8B6C-4607-A7D7-A0A04135A65C}" sibTransId="{A207375B-F61E-4B49-A5C8-7FF953CB138C}"/>
    <dgm:cxn modelId="{5B65EEF3-09ED-41F8-83B7-54C073ADB0BE}" srcId="{95F3585B-9F4D-4EC3-AD8B-4E8C19D7DEDE}" destId="{A65784EF-0C00-4FA4-8EC2-1356212FB2CE}" srcOrd="0" destOrd="0" parTransId="{F8450300-AAE8-4D5D-A24E-6231B1348732}" sibTransId="{4D84F774-8DE4-4E86-926A-597B2D6DD36B}"/>
    <dgm:cxn modelId="{FC3590E1-3FC6-4317-9E67-4063EC6118A4}" type="presOf" srcId="{A66B84C2-A21B-43D5-9C8E-0D2D49CF6A33}" destId="{E54A1B12-D198-479D-B6A7-F2D8B159D356}" srcOrd="0" destOrd="0" presId="urn:diagrams.loki3.com/TabbedArc+Icon"/>
    <dgm:cxn modelId="{85B9AAD4-016F-43AB-AF8C-9542B8B7A54C}" type="presParOf" srcId="{B2E6C3FE-43BE-416D-B1D9-0E36086A0C99}" destId="{9EA3A229-727F-4F6C-9CED-7D80C976EC82}" srcOrd="0" destOrd="0" presId="urn:diagrams.loki3.com/TabbedArc+Icon"/>
    <dgm:cxn modelId="{E1D48E0E-820E-4E65-83C7-570874E283BA}" type="presParOf" srcId="{B2E6C3FE-43BE-416D-B1D9-0E36086A0C99}" destId="{1D9866CB-4674-415E-A0F0-3792EA43D72F}" srcOrd="1" destOrd="0" presId="urn:diagrams.loki3.com/TabbedArc+Icon"/>
    <dgm:cxn modelId="{6E80C690-A736-4208-9011-7AEB355A42A9}" type="presParOf" srcId="{B2E6C3FE-43BE-416D-B1D9-0E36086A0C99}" destId="{E54A1B12-D198-479D-B6A7-F2D8B159D356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E256E-8649-4F5B-9971-BA80A7B87F0A}">
      <dsp:nvSpPr>
        <dsp:cNvPr id="0" name=""/>
        <dsp:cNvSpPr/>
      </dsp:nvSpPr>
      <dsp:spPr>
        <a:xfrm>
          <a:off x="2639768" y="1959769"/>
          <a:ext cx="488531" cy="46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265" y="0"/>
              </a:lnTo>
              <a:lnTo>
                <a:pt x="244265" y="465445"/>
              </a:lnTo>
              <a:lnTo>
                <a:pt x="488531" y="4654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7165" y="2175622"/>
        <a:ext cx="33738" cy="33738"/>
      </dsp:txXfrm>
    </dsp:sp>
    <dsp:sp modelId="{9F19E771-41D1-46B0-86BE-4D7B2D247F2E}">
      <dsp:nvSpPr>
        <dsp:cNvPr id="0" name=""/>
        <dsp:cNvSpPr/>
      </dsp:nvSpPr>
      <dsp:spPr>
        <a:xfrm>
          <a:off x="2639768" y="1494323"/>
          <a:ext cx="488531" cy="465445"/>
        </a:xfrm>
        <a:custGeom>
          <a:avLst/>
          <a:gdLst/>
          <a:ahLst/>
          <a:cxnLst/>
          <a:rect l="0" t="0" r="0" b="0"/>
          <a:pathLst>
            <a:path>
              <a:moveTo>
                <a:pt x="0" y="465445"/>
              </a:moveTo>
              <a:lnTo>
                <a:pt x="244265" y="465445"/>
              </a:lnTo>
              <a:lnTo>
                <a:pt x="244265" y="0"/>
              </a:lnTo>
              <a:lnTo>
                <a:pt x="48853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7165" y="1710177"/>
        <a:ext cx="33738" cy="33738"/>
      </dsp:txXfrm>
    </dsp:sp>
    <dsp:sp modelId="{6E54F1D7-B9AA-43C7-90D2-6E961F63B437}">
      <dsp:nvSpPr>
        <dsp:cNvPr id="0" name=""/>
        <dsp:cNvSpPr/>
      </dsp:nvSpPr>
      <dsp:spPr>
        <a:xfrm rot="16200000">
          <a:off x="307643" y="1587412"/>
          <a:ext cx="3919538" cy="744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200" kern="1200" dirty="0" smtClean="0"/>
            <a:t>Obligații operator</a:t>
          </a:r>
          <a:endParaRPr lang="en-US" sz="4200" kern="1200" dirty="0"/>
        </a:p>
      </dsp:txBody>
      <dsp:txXfrm>
        <a:off x="307643" y="1587412"/>
        <a:ext cx="3919538" cy="744712"/>
      </dsp:txXfrm>
    </dsp:sp>
    <dsp:sp modelId="{36ED5EE2-B5F1-4A37-AE06-D7581FD825C2}">
      <dsp:nvSpPr>
        <dsp:cNvPr id="0" name=""/>
        <dsp:cNvSpPr/>
      </dsp:nvSpPr>
      <dsp:spPr>
        <a:xfrm>
          <a:off x="3128300" y="1121967"/>
          <a:ext cx="2442656" cy="744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Elaborare PUI</a:t>
          </a:r>
          <a:endParaRPr lang="en-US" sz="2300" kern="1200" dirty="0"/>
        </a:p>
      </dsp:txBody>
      <dsp:txXfrm>
        <a:off x="3128300" y="1121967"/>
        <a:ext cx="2442656" cy="744712"/>
      </dsp:txXfrm>
    </dsp:sp>
    <dsp:sp modelId="{03ABA424-8BBF-42BB-9966-8665F7C2807F}">
      <dsp:nvSpPr>
        <dsp:cNvPr id="0" name=""/>
        <dsp:cNvSpPr/>
      </dsp:nvSpPr>
      <dsp:spPr>
        <a:xfrm>
          <a:off x="3128300" y="2052858"/>
          <a:ext cx="2442656" cy="744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kern="1200" dirty="0" smtClean="0"/>
            <a:t>Furnizare informații ISUJ </a:t>
          </a:r>
          <a:r>
            <a:rPr lang="ro-RO" sz="2300" kern="1200" dirty="0" err="1" smtClean="0"/>
            <a:t>pt</a:t>
          </a:r>
          <a:r>
            <a:rPr lang="ro-RO" sz="2300" kern="1200" dirty="0" smtClean="0"/>
            <a:t> PUE</a:t>
          </a:r>
          <a:endParaRPr lang="en-US" sz="2300" kern="1200" dirty="0"/>
        </a:p>
      </dsp:txBody>
      <dsp:txXfrm>
        <a:off x="3128300" y="2052858"/>
        <a:ext cx="2442656" cy="744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8BBD3-8D9F-4312-B661-9D2C7D65B056}">
      <dsp:nvSpPr>
        <dsp:cNvPr id="0" name=""/>
        <dsp:cNvSpPr/>
      </dsp:nvSpPr>
      <dsp:spPr>
        <a:xfrm>
          <a:off x="35" y="76377"/>
          <a:ext cx="3353768" cy="544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Actualizare</a:t>
          </a:r>
          <a:endParaRPr lang="en-US" sz="2400" kern="1200" dirty="0"/>
        </a:p>
      </dsp:txBody>
      <dsp:txXfrm>
        <a:off x="35" y="76377"/>
        <a:ext cx="3353768" cy="544122"/>
      </dsp:txXfrm>
    </dsp:sp>
    <dsp:sp modelId="{318E4A07-81AB-4021-B878-3B4BAB32F98B}">
      <dsp:nvSpPr>
        <dsp:cNvPr id="0" name=""/>
        <dsp:cNvSpPr/>
      </dsp:nvSpPr>
      <dsp:spPr>
        <a:xfrm>
          <a:off x="35" y="620499"/>
          <a:ext cx="3353768" cy="43419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smtClean="0">
              <a:latin typeface="Times New Roman" panose="02020603050405020304" pitchFamily="18" charset="0"/>
            </a:rPr>
            <a:t>schimbarea persoanelor nominalizate în plan, care au atribuţii în ceea ce priveşte conducerea şi coordonarea acţiunilor de intervenţie, precum şi privind notificarea şi informarea;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dirty="0" smtClean="0">
              <a:latin typeface="Times New Roman" panose="02020603050405020304" pitchFamily="18" charset="0"/>
            </a:rPr>
            <a:t>schimbarea adreselor, numerelor de telefon, fax, e-mail, etc. ale </a:t>
          </a:r>
          <a:r>
            <a:rPr lang="ro-RO" altLang="ro-RO" sz="1800" kern="1200" dirty="0" err="1" smtClean="0">
              <a:latin typeface="Times New Roman" panose="02020603050405020304" pitchFamily="18" charset="0"/>
            </a:rPr>
            <a:t>entităţilor</a:t>
          </a:r>
          <a:r>
            <a:rPr lang="ro-RO" altLang="ro-RO" sz="1800" kern="1200" dirty="0" smtClean="0">
              <a:latin typeface="Times New Roman" panose="02020603050405020304" pitchFamily="18" charset="0"/>
            </a:rPr>
            <a:t> nominalizate în plan;</a:t>
          </a:r>
          <a:endParaRPr lang="ro-RO" altLang="ro-RO" sz="1800" kern="1200" dirty="0">
            <a:latin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smtClean="0">
              <a:latin typeface="Times New Roman" panose="02020603050405020304" pitchFamily="18" charset="0"/>
            </a:rPr>
            <a:t>modificări în situaţiile cu existentul de resurse umane şi materiale.</a:t>
          </a:r>
          <a:endParaRPr lang="ro-RO" altLang="ro-RO" sz="1800" b="1" kern="1200" dirty="0">
            <a:latin typeface="Times New Roman" panose="02020603050405020304" pitchFamily="18" charset="0"/>
          </a:endParaRPr>
        </a:p>
      </dsp:txBody>
      <dsp:txXfrm>
        <a:off x="35" y="620499"/>
        <a:ext cx="3353768" cy="4341903"/>
      </dsp:txXfrm>
    </dsp:sp>
    <dsp:sp modelId="{E349D1AC-4752-4697-9D85-381873DFB92D}">
      <dsp:nvSpPr>
        <dsp:cNvPr id="0" name=""/>
        <dsp:cNvSpPr/>
      </dsp:nvSpPr>
      <dsp:spPr>
        <a:xfrm>
          <a:off x="3823331" y="76377"/>
          <a:ext cx="3353768" cy="54412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Revizuire </a:t>
          </a:r>
          <a:endParaRPr lang="en-US" sz="2400" kern="1200" dirty="0"/>
        </a:p>
      </dsp:txBody>
      <dsp:txXfrm>
        <a:off x="3823331" y="76377"/>
        <a:ext cx="3353768" cy="544122"/>
      </dsp:txXfrm>
    </dsp:sp>
    <dsp:sp modelId="{3350A9B2-E0EB-42D7-845A-D51F585F4E82}">
      <dsp:nvSpPr>
        <dsp:cNvPr id="0" name=""/>
        <dsp:cNvSpPr/>
      </dsp:nvSpPr>
      <dsp:spPr>
        <a:xfrm>
          <a:off x="3823331" y="620499"/>
          <a:ext cx="3353768" cy="4341903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dirty="0" smtClean="0">
              <a:latin typeface="Times New Roman" panose="02020603050405020304" pitchFamily="18" charset="0"/>
            </a:rPr>
            <a:t>caracteristicile surselor de risc;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smtClean="0">
              <a:latin typeface="Times New Roman" panose="02020603050405020304" pitchFamily="18" charset="0"/>
            </a:rPr>
            <a:t>structura organizatorică de personal;</a:t>
          </a:r>
          <a:endParaRPr lang="ro-RO" altLang="ro-RO" sz="1800" kern="1200" dirty="0">
            <a:latin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smtClean="0">
              <a:latin typeface="Times New Roman" panose="02020603050405020304" pitchFamily="18" charset="0"/>
            </a:rPr>
            <a:t>realizarea cooperării;</a:t>
          </a:r>
          <a:endParaRPr lang="ro-RO" altLang="ro-RO" sz="1800" kern="1200" dirty="0">
            <a:latin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smtClean="0">
              <a:latin typeface="Times New Roman" panose="02020603050405020304" pitchFamily="18" charset="0"/>
            </a:rPr>
            <a:t>concepţia aplicării planului;</a:t>
          </a:r>
          <a:endParaRPr lang="ro-RO" altLang="ro-RO" sz="1800" kern="1200" dirty="0">
            <a:latin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smtClean="0">
              <a:latin typeface="Times New Roman" panose="02020603050405020304" pitchFamily="18" charset="0"/>
            </a:rPr>
            <a:t>tehnologia şi sistemele de siguranţă şi de răspuns la accidentele pe amplasament;</a:t>
          </a:r>
          <a:endParaRPr lang="ro-RO" altLang="ro-RO" sz="1800" kern="1200" dirty="0">
            <a:latin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smtClean="0">
              <a:latin typeface="Times New Roman" panose="02020603050405020304" pitchFamily="18" charset="0"/>
            </a:rPr>
            <a:t>cunoştinţele tehnico-ştiinţifice în domeniu;</a:t>
          </a:r>
          <a:endParaRPr lang="ro-RO" altLang="ro-RO" sz="1800" kern="1200" dirty="0">
            <a:latin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800" kern="1200" dirty="0" err="1" smtClean="0">
              <a:latin typeface="Times New Roman" panose="02020603050405020304" pitchFamily="18" charset="0"/>
            </a:rPr>
            <a:t>instalaţii</a:t>
          </a:r>
          <a:r>
            <a:rPr lang="ro-RO" altLang="ro-RO" sz="1800" kern="1200" dirty="0" smtClean="0">
              <a:latin typeface="Times New Roman" panose="02020603050405020304" pitchFamily="18" charset="0"/>
            </a:rPr>
            <a:t>, amplasament, zone de depozitare, procese, ori ca urmare a unor modificări ale naturii, clasificării sau a </a:t>
          </a:r>
          <a:r>
            <a:rPr lang="ro-RO" altLang="ro-RO" sz="1800" kern="1200" dirty="0" err="1" smtClean="0">
              <a:latin typeface="Times New Roman" panose="02020603050405020304" pitchFamily="18" charset="0"/>
            </a:rPr>
            <a:t>cantităţii</a:t>
          </a:r>
          <a:r>
            <a:rPr lang="ro-RO" altLang="ro-RO" sz="1800" kern="1200" dirty="0" smtClean="0">
              <a:latin typeface="Times New Roman" panose="02020603050405020304" pitchFamily="18" charset="0"/>
            </a:rPr>
            <a:t> </a:t>
          </a:r>
          <a:r>
            <a:rPr lang="ro-RO" altLang="ro-RO" sz="1800" kern="1200" dirty="0" err="1" smtClean="0">
              <a:latin typeface="Times New Roman" panose="02020603050405020304" pitchFamily="18" charset="0"/>
            </a:rPr>
            <a:t>substanţelor</a:t>
          </a:r>
          <a:r>
            <a:rPr lang="ro-RO" altLang="ro-RO" sz="1800" kern="1200" dirty="0" smtClean="0">
              <a:latin typeface="Times New Roman" panose="02020603050405020304" pitchFamily="18" charset="0"/>
            </a:rPr>
            <a:t> periculoase utilizate</a:t>
          </a:r>
          <a:endParaRPr lang="ro-RO" altLang="ro-RO" sz="1800" b="1" kern="1200" dirty="0">
            <a:latin typeface="Times New Roman" panose="02020603050405020304" pitchFamily="18" charset="0"/>
          </a:endParaRPr>
        </a:p>
      </dsp:txBody>
      <dsp:txXfrm>
        <a:off x="3823331" y="620499"/>
        <a:ext cx="3353768" cy="4341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4D42F-701A-4F03-AC04-CCEA3893DE4F}">
      <dsp:nvSpPr>
        <dsp:cNvPr id="0" name=""/>
        <dsp:cNvSpPr/>
      </dsp:nvSpPr>
      <dsp:spPr>
        <a:xfrm rot="5400000">
          <a:off x="3796612" y="-879416"/>
          <a:ext cx="2562402" cy="47888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smtClean="0">
              <a:latin typeface="Times New Roman" panose="02020603050405020304" pitchFamily="18" charset="0"/>
            </a:rPr>
            <a:t>schimbarea persoanelor nominalizate în plan, care au atribuţii în ceea ce priveşte conducerea şi coordonarea acţiunilor de intervenţie, precum şi notificarea şi informarea;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dirty="0" smtClean="0">
              <a:latin typeface="Times New Roman" panose="02020603050405020304" pitchFamily="18" charset="0"/>
            </a:rPr>
            <a:t>schimbarea adreselor, numerelor de telefon, fax etc. ale </a:t>
          </a:r>
          <a:r>
            <a:rPr lang="ro-RO" altLang="ro-RO" sz="1600" kern="1200" dirty="0" err="1" smtClean="0">
              <a:latin typeface="Times New Roman" panose="02020603050405020304" pitchFamily="18" charset="0"/>
            </a:rPr>
            <a:t>entităţilor</a:t>
          </a:r>
          <a:r>
            <a:rPr lang="ro-RO" altLang="ro-RO" sz="1600" kern="1200" dirty="0" smtClean="0">
              <a:latin typeface="Times New Roman" panose="02020603050405020304" pitchFamily="18" charset="0"/>
            </a:rPr>
            <a:t> nominalizate în plan;</a:t>
          </a:r>
          <a:endParaRPr lang="ro-RO" altLang="ro-RO" sz="1600" kern="1200" dirty="0">
            <a:latin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smtClean="0">
              <a:latin typeface="Times New Roman" panose="02020603050405020304" pitchFamily="18" charset="0"/>
            </a:rPr>
            <a:t>modificări în situaţiile cu existentul de resurse umane şi materiale.</a:t>
          </a:r>
          <a:endParaRPr lang="ro-RO" altLang="ro-RO" sz="1600" kern="1200" dirty="0">
            <a:latin typeface="Times New Roman" panose="02020603050405020304" pitchFamily="18" charset="0"/>
          </a:endParaRPr>
        </a:p>
      </dsp:txBody>
      <dsp:txXfrm rot="-5400000">
        <a:off x="2683399" y="358883"/>
        <a:ext cx="4663742" cy="2312230"/>
      </dsp:txXfrm>
    </dsp:sp>
    <dsp:sp modelId="{87B3DB15-FB98-48BF-9678-796F54A4BFD5}">
      <dsp:nvSpPr>
        <dsp:cNvPr id="0" name=""/>
        <dsp:cNvSpPr/>
      </dsp:nvSpPr>
      <dsp:spPr>
        <a:xfrm>
          <a:off x="0" y="80"/>
          <a:ext cx="2693716" cy="32030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700" kern="1200" dirty="0" smtClean="0"/>
            <a:t>Actualizare</a:t>
          </a:r>
          <a:endParaRPr lang="en-US" sz="3700" kern="1200" dirty="0"/>
        </a:p>
      </dsp:txBody>
      <dsp:txXfrm>
        <a:off x="131496" y="131576"/>
        <a:ext cx="2430724" cy="2940010"/>
      </dsp:txXfrm>
    </dsp:sp>
    <dsp:sp modelId="{1DD0B719-81DC-470A-81E5-EBC369866AFD}">
      <dsp:nvSpPr>
        <dsp:cNvPr id="0" name=""/>
        <dsp:cNvSpPr/>
      </dsp:nvSpPr>
      <dsp:spPr>
        <a:xfrm rot="5400000">
          <a:off x="3806929" y="2570320"/>
          <a:ext cx="2562402" cy="478882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smtClean="0">
              <a:latin typeface="Times New Roman" panose="02020603050405020304" pitchFamily="18" charset="0"/>
            </a:rPr>
            <a:t>caracteristicile surselor de risc;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smtClean="0">
              <a:latin typeface="Times New Roman" panose="02020603050405020304" pitchFamily="18" charset="0"/>
            </a:rPr>
            <a:t>analiza riscurilor din raportul de securitate;</a:t>
          </a:r>
          <a:endParaRPr lang="ro-RO" altLang="ro-RO" sz="1600" kern="1200" dirty="0">
            <a:latin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smtClean="0">
              <a:latin typeface="Times New Roman" panose="02020603050405020304" pitchFamily="18" charset="0"/>
            </a:rPr>
            <a:t>scenariile cu efecte în exteriorul amplasamentului;</a:t>
          </a:r>
          <a:endParaRPr lang="ro-RO" altLang="ro-RO" sz="1600" kern="1200" dirty="0">
            <a:latin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smtClean="0">
              <a:latin typeface="Times New Roman" panose="02020603050405020304" pitchFamily="18" charset="0"/>
            </a:rPr>
            <a:t>realizarea cooperării;</a:t>
          </a:r>
          <a:endParaRPr lang="ro-RO" altLang="ro-RO" sz="1600" kern="1200" dirty="0">
            <a:latin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smtClean="0">
              <a:latin typeface="Times New Roman" panose="02020603050405020304" pitchFamily="18" charset="0"/>
            </a:rPr>
            <a:t>concepţia aplicării planului;</a:t>
          </a:r>
          <a:endParaRPr lang="ro-RO" altLang="ro-RO" sz="1600" kern="1200" dirty="0">
            <a:latin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dirty="0" smtClean="0">
              <a:latin typeface="Times New Roman" panose="02020603050405020304" pitchFamily="18" charset="0"/>
            </a:rPr>
            <a:t>structura dezvoltărilor </a:t>
          </a:r>
          <a:r>
            <a:rPr lang="ro-RO" altLang="ro-RO" sz="1600" kern="1200" dirty="0" err="1" smtClean="0">
              <a:latin typeface="Times New Roman" panose="02020603050405020304" pitchFamily="18" charset="0"/>
            </a:rPr>
            <a:t>socio</a:t>
          </a:r>
          <a:r>
            <a:rPr lang="ro-RO" altLang="ro-RO" sz="1600" kern="1200" dirty="0" smtClean="0">
              <a:latin typeface="Times New Roman" panose="02020603050405020304" pitchFamily="18" charset="0"/>
            </a:rPr>
            <a:t>-economice </a:t>
          </a:r>
          <a:r>
            <a:rPr lang="ro-RO" altLang="ro-RO" sz="1600" kern="1200" dirty="0" err="1" smtClean="0">
              <a:latin typeface="Times New Roman" panose="02020603050405020304" pitchFamily="18" charset="0"/>
            </a:rPr>
            <a:t>şi</a:t>
          </a:r>
          <a:r>
            <a:rPr lang="ro-RO" altLang="ro-RO" sz="1600" kern="1200" dirty="0" smtClean="0">
              <a:latin typeface="Times New Roman" panose="02020603050405020304" pitchFamily="18" charset="0"/>
            </a:rPr>
            <a:t> </a:t>
          </a:r>
          <a:r>
            <a:rPr lang="ro-RO" altLang="ro-RO" sz="1600" kern="1200" dirty="0" err="1" smtClean="0">
              <a:latin typeface="Times New Roman" panose="02020603050405020304" pitchFamily="18" charset="0"/>
            </a:rPr>
            <a:t>aşezărilor</a:t>
          </a:r>
          <a:r>
            <a:rPr lang="ro-RO" altLang="ro-RO" sz="1600" kern="1200" dirty="0" smtClean="0">
              <a:latin typeface="Times New Roman" panose="02020603050405020304" pitchFamily="18" charset="0"/>
            </a:rPr>
            <a:t> umane din zonele de risc;</a:t>
          </a:r>
          <a:endParaRPr lang="ro-RO" altLang="ro-RO" sz="1600" kern="1200" dirty="0">
            <a:latin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smtClean="0">
              <a:latin typeface="Times New Roman" panose="02020603050405020304" pitchFamily="18" charset="0"/>
            </a:rPr>
            <a:t>cunoştinţele tehnico-ştiinţifice în domeniu;</a:t>
          </a:r>
          <a:endParaRPr lang="ro-RO" altLang="ro-RO" sz="1600" kern="1200" dirty="0">
            <a:latin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altLang="ro-RO" sz="1600" kern="1200" dirty="0" smtClean="0">
              <a:latin typeface="Times New Roman" panose="02020603050405020304" pitchFamily="18" charset="0"/>
            </a:rPr>
            <a:t>vecinătatea amplasamentului.</a:t>
          </a:r>
          <a:endParaRPr lang="en-US" altLang="ro-RO" sz="1600" kern="1200" dirty="0">
            <a:latin typeface="Times New Roman" panose="02020603050405020304" pitchFamily="18" charset="0"/>
          </a:endParaRPr>
        </a:p>
      </dsp:txBody>
      <dsp:txXfrm rot="-5400000">
        <a:off x="2693716" y="3808619"/>
        <a:ext cx="4663742" cy="2312230"/>
      </dsp:txXfrm>
    </dsp:sp>
    <dsp:sp modelId="{316A0EC3-8A5F-4C18-80FF-09248C68753C}">
      <dsp:nvSpPr>
        <dsp:cNvPr id="0" name=""/>
        <dsp:cNvSpPr/>
      </dsp:nvSpPr>
      <dsp:spPr>
        <a:xfrm>
          <a:off x="0" y="3363233"/>
          <a:ext cx="2693716" cy="320300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700" kern="1200" dirty="0" smtClean="0"/>
            <a:t>Revizuire</a:t>
          </a:r>
          <a:endParaRPr lang="en-US" sz="3700" kern="1200" dirty="0"/>
        </a:p>
      </dsp:txBody>
      <dsp:txXfrm>
        <a:off x="131496" y="3494729"/>
        <a:ext cx="2430724" cy="2940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3A229-727F-4F6C-9CED-7D80C976EC82}">
      <dsp:nvSpPr>
        <dsp:cNvPr id="0" name=""/>
        <dsp:cNvSpPr/>
      </dsp:nvSpPr>
      <dsp:spPr>
        <a:xfrm rot="19200000">
          <a:off x="1767" y="1904023"/>
          <a:ext cx="1963508" cy="1276280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Efectele accidentelor asupra elementelor vulnerabile</a:t>
          </a:r>
          <a:endParaRPr lang="en-US" sz="1800" kern="1200" dirty="0"/>
        </a:p>
      </dsp:txBody>
      <dsp:txXfrm>
        <a:off x="84094" y="1959038"/>
        <a:ext cx="1838902" cy="1213977"/>
      </dsp:txXfrm>
    </dsp:sp>
    <dsp:sp modelId="{1D9866CB-4674-415E-A0F0-3792EA43D72F}">
      <dsp:nvSpPr>
        <dsp:cNvPr id="0" name=""/>
        <dsp:cNvSpPr/>
      </dsp:nvSpPr>
      <dsp:spPr>
        <a:xfrm>
          <a:off x="2224995" y="1094834"/>
          <a:ext cx="1963508" cy="1276280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ro-RO" sz="1800" kern="1200" smtClean="0">
              <a:latin typeface="+mn-lt"/>
            </a:rPr>
            <a:t>dimensionarea zonelor de planificare la urgenţă</a:t>
          </a:r>
          <a:endParaRPr lang="en-US" sz="1800" kern="1200" dirty="0">
            <a:latin typeface="+mn-lt"/>
          </a:endParaRPr>
        </a:p>
      </dsp:txBody>
      <dsp:txXfrm>
        <a:off x="2287298" y="1157137"/>
        <a:ext cx="1838902" cy="1213977"/>
      </dsp:txXfrm>
    </dsp:sp>
    <dsp:sp modelId="{E54A1B12-D198-479D-B6A7-F2D8B159D356}">
      <dsp:nvSpPr>
        <dsp:cNvPr id="0" name=""/>
        <dsp:cNvSpPr/>
      </dsp:nvSpPr>
      <dsp:spPr>
        <a:xfrm rot="2400000">
          <a:off x="4448224" y="1904023"/>
          <a:ext cx="1963508" cy="1276280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altLang="ro-RO" sz="1800" kern="1200" smtClean="0">
              <a:latin typeface="+mn-lt"/>
            </a:rPr>
            <a:t>planificarea răspunsului la urgenţă</a:t>
          </a:r>
          <a:endParaRPr lang="en-US" sz="1800" kern="1200" dirty="0">
            <a:latin typeface="+mn-lt"/>
          </a:endParaRPr>
        </a:p>
      </dsp:txBody>
      <dsp:txXfrm>
        <a:off x="4490503" y="1959038"/>
        <a:ext cx="1838902" cy="121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A3E1-FA47-406D-9ACA-3D42C8B0DD79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5837E-36B6-4D64-9E25-0BDBDFC8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Planurile de </a:t>
            </a:r>
            <a:r>
              <a:rPr lang="ro-RO" dirty="0" err="1" smtClean="0"/>
              <a:t>urgenţă</a:t>
            </a:r>
            <a:r>
              <a:rPr lang="ro-RO" dirty="0" smtClean="0"/>
              <a:t> în caz de accidente majore în care sunt implicate </a:t>
            </a:r>
            <a:r>
              <a:rPr lang="ro-RO" dirty="0" err="1" smtClean="0"/>
              <a:t>substanţe</a:t>
            </a:r>
            <a:r>
              <a:rPr lang="ro-RO" dirty="0" smtClean="0"/>
              <a:t> periculoase se elaborează </a:t>
            </a:r>
            <a:r>
              <a:rPr lang="ro-RO" dirty="0" err="1" smtClean="0"/>
              <a:t>ţinând</a:t>
            </a:r>
            <a:r>
              <a:rPr lang="ro-RO" dirty="0" smtClean="0"/>
              <a:t> cont de 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5837E-36B6-4D64-9E25-0BDBDFC87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care ar putea avea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consecinţe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semnificative în cazul producerii unui accident major sau ar putea determina reclasificarea unui amplasament.</a:t>
            </a:r>
            <a:endParaRPr lang="ro-RO" altLang="ro-RO" b="1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5837E-36B6-4D64-9E25-0BDBDFC87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1. Actualizări, revizuiri, avizări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distribuţie</a:t>
            </a:r>
            <a:endParaRPr lang="ro-RO" altLang="ro-RO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/>
            <a:endParaRPr lang="ro-RO" altLang="ro-RO" sz="500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2.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Generalităţi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- se înscrie scopul în care s-a elaborat planul de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urgenţă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, domeniul de aplicare al acestuia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baza legală ce justifică elaborarea</a:t>
            </a:r>
          </a:p>
          <a:p>
            <a:pPr algn="just"/>
            <a:endParaRPr lang="ro-RO" altLang="ro-RO" sz="500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o-RO" altLang="ro-RO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3. 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Activarea planului / încetarea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urgenţei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pe amplasament - capitolul prezintă, într-o manieră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uşor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de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înţeles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aplicat într-o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situaţie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de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urgenţă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următoarele aspecte:</a:t>
            </a:r>
          </a:p>
          <a:p>
            <a:pPr algn="just"/>
            <a:r>
              <a:rPr lang="ro-RO" altLang="ro-RO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	a) </a:t>
            </a:r>
            <a:r>
              <a:rPr lang="ro-RO" altLang="ro-RO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Clasificarea </a:t>
            </a:r>
            <a:r>
              <a:rPr lang="ro-RO" altLang="ro-RO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urgenţelor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– sistem individual de clasificare, în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funcţie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de efectele pe  amplasament sau în afară, impactul economic, impactul social, impactul asupra mediului, etc.;</a:t>
            </a:r>
            <a:endParaRPr lang="ro-RO" altLang="ro-RO" b="1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o-RO" altLang="ro-RO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	b) </a:t>
            </a:r>
            <a:r>
              <a:rPr lang="ro-RO" altLang="ro-RO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Când se activează planul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– stabilirea unor criterii individuale ce vor solicita activarea planului;</a:t>
            </a:r>
            <a:endParaRPr lang="ro-RO" altLang="ro-RO" b="1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o-RO" altLang="ro-RO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	c) </a:t>
            </a:r>
            <a:r>
              <a:rPr lang="ro-RO" altLang="ro-RO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Persoane cu </a:t>
            </a:r>
            <a:r>
              <a:rPr lang="ro-RO" altLang="ro-RO" i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responsabilităţi</a:t>
            </a:r>
            <a:r>
              <a:rPr lang="ro-RO" altLang="ro-RO" i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în activarea planului</a:t>
            </a:r>
          </a:p>
          <a:p>
            <a:pPr algn="just"/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- Numele sau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funcţiile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persoanelor autorizate să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declanşeze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proceduri de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urgenţă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persoana responsabilă pentru coordonarea la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faţa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locului a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acţiunii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de atenuare a efectelor;</a:t>
            </a:r>
          </a:p>
          <a:p>
            <a:pPr algn="just"/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- Numele sau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funcţia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persoanei care are responsabilitatea de a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menţine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legătura cu autoritatea responsabilă pentru planul de </a:t>
            </a:r>
            <a:r>
              <a:rPr lang="ro-RO" altLang="ro-RO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urgenţă</a:t>
            </a:r>
            <a:r>
              <a:rPr lang="ro-RO" altLang="ro-RO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extern;</a:t>
            </a:r>
            <a:endParaRPr lang="ro-RO" altLang="ro-RO" b="1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5837E-36B6-4D64-9E25-0BDBDFC87A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se </a:t>
            </a:r>
            <a:r>
              <a:rPr lang="ro-RO" altLang="ro-RO" sz="12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actualizează </a:t>
            </a: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prin grija ISU, cu sprijinul </a:t>
            </a:r>
            <a:r>
              <a:rPr lang="ro-RO" altLang="ro-RO" sz="12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autorităţilor</a:t>
            </a: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sz="12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administraţiei</a:t>
            </a: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publice locale din zonele de planificare la </a:t>
            </a:r>
            <a:r>
              <a:rPr lang="ro-RO" altLang="ro-RO" sz="12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urgenţă</a:t>
            </a: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sz="12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şi</a:t>
            </a: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sz="12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Instituţiei</a:t>
            </a: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Prefectului, anual sau ori de câte ori apar modificări în ceea ce </a:t>
            </a:r>
            <a:r>
              <a:rPr lang="ro-RO" altLang="ro-RO" sz="12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priveşte</a:t>
            </a:r>
            <a:endParaRPr lang="ro-RO" altLang="ro-RO" sz="1200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altLang="ro-RO" sz="12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Revizuirea </a:t>
            </a: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planului de </a:t>
            </a:r>
            <a:r>
              <a:rPr lang="ro-RO" altLang="ro-RO" sz="12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urgenţă</a:t>
            </a:r>
            <a:r>
              <a:rPr lang="ro-RO" altLang="ro-RO" sz="1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externă se realizează la intervale de cel mult 3 ani sau în baza modificărilor produse în: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5837E-36B6-4D64-9E25-0BDBDFC87A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3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5837E-36B6-4D64-9E25-0BDBDFC87A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3123590"/>
            <a:ext cx="7329840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1596540"/>
            <a:ext cx="7482545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833016"/>
            <a:ext cx="748254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89" y="1648067"/>
            <a:ext cx="7466075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83301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596540"/>
            <a:ext cx="641361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833015"/>
            <a:ext cx="59554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784" y="1730202"/>
            <a:ext cx="358207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9784" y="2360065"/>
            <a:ext cx="358207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7790" y="1730202"/>
            <a:ext cx="358348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7790" y="2360065"/>
            <a:ext cx="3583480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PLANURI DE URGENȚĂ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245" y="5223247"/>
            <a:ext cx="6260905" cy="106893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o-RO" sz="2400" dirty="0" err="1" smtClean="0"/>
              <a:t>Col.ing</a:t>
            </a:r>
            <a:r>
              <a:rPr lang="ro-RO" sz="2400" dirty="0" smtClean="0"/>
              <a:t>. Francisc </a:t>
            </a:r>
            <a:r>
              <a:rPr lang="ro-RO" sz="2400" dirty="0" err="1" smtClean="0"/>
              <a:t>Senzaconi</a:t>
            </a:r>
            <a:endParaRPr lang="en-US" sz="2400" dirty="0" smtClean="0"/>
          </a:p>
          <a:p>
            <a:r>
              <a:rPr lang="ro-RO" sz="2400" dirty="0" smtClean="0"/>
              <a:t>Inspectoratul General pentru Situații de Urgență</a:t>
            </a:r>
            <a:endParaRPr lang="en-US" sz="2400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EXERSARE, TESTARE EVALUARE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143" y="1749245"/>
            <a:ext cx="7177134" cy="5039265"/>
          </a:xfrm>
        </p:spPr>
        <p:txBody>
          <a:bodyPr>
            <a:normAutofit fontScale="70000" lnSpcReduction="20000"/>
          </a:bodyPr>
          <a:lstStyle/>
          <a:p>
            <a:r>
              <a:rPr lang="ro-RO" sz="3800" dirty="0" smtClean="0"/>
              <a:t>Cum?</a:t>
            </a:r>
          </a:p>
          <a:p>
            <a:pPr lvl="1"/>
            <a:r>
              <a:rPr lang="ro-RO" dirty="0" smtClean="0"/>
              <a:t>planificări </a:t>
            </a:r>
            <a:r>
              <a:rPr lang="ro-RO" dirty="0"/>
              <a:t>anuale întocmite de responsabilul în domeniul managementului </a:t>
            </a:r>
            <a:r>
              <a:rPr lang="ro-RO" dirty="0" err="1"/>
              <a:t>securităţii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aprobate de </a:t>
            </a:r>
            <a:r>
              <a:rPr lang="ro-RO" dirty="0" smtClean="0"/>
              <a:t>conducerea </a:t>
            </a:r>
            <a:r>
              <a:rPr lang="ro-RO" dirty="0"/>
              <a:t>operatorului </a:t>
            </a:r>
            <a:r>
              <a:rPr lang="ro-RO" dirty="0" smtClean="0"/>
              <a:t>economic. </a:t>
            </a:r>
            <a:endParaRPr lang="ro-RO" dirty="0"/>
          </a:p>
          <a:p>
            <a:pPr lvl="1"/>
            <a:r>
              <a:rPr lang="ro-RO" dirty="0" smtClean="0"/>
              <a:t>Planificarea </a:t>
            </a:r>
            <a:r>
              <a:rPr lang="ro-RO" dirty="0" err="1"/>
              <a:t>desfăşurării</a:t>
            </a:r>
            <a:r>
              <a:rPr lang="ro-RO" dirty="0"/>
              <a:t> </a:t>
            </a:r>
            <a:r>
              <a:rPr lang="ro-RO" dirty="0" err="1"/>
              <a:t>exerciţiilor</a:t>
            </a:r>
            <a:r>
              <a:rPr lang="ro-RO" dirty="0"/>
              <a:t> se transmite la ISU până la data de 15 decembrie a anului în curs pentru anul </a:t>
            </a:r>
            <a:r>
              <a:rPr lang="ro-RO" dirty="0" smtClean="0"/>
              <a:t>următor</a:t>
            </a:r>
          </a:p>
          <a:p>
            <a:r>
              <a:rPr lang="ro-RO" sz="3800" dirty="0" smtClean="0"/>
              <a:t>Ce, Când?</a:t>
            </a:r>
          </a:p>
          <a:p>
            <a:pPr lvl="1"/>
            <a:r>
              <a:rPr lang="ro-RO" dirty="0" smtClean="0"/>
              <a:t>pregătire </a:t>
            </a:r>
            <a:r>
              <a:rPr lang="ro-RO" dirty="0"/>
              <a:t>teoretică privind modul de </a:t>
            </a:r>
            <a:r>
              <a:rPr lang="ro-RO" dirty="0" err="1"/>
              <a:t>acţiune</a:t>
            </a:r>
            <a:r>
              <a:rPr lang="ro-RO" dirty="0"/>
              <a:t> în caz de accidente pe amplasament în care sunt implicate </a:t>
            </a:r>
            <a:r>
              <a:rPr lang="ro-RO" dirty="0" err="1"/>
              <a:t>substanţe</a:t>
            </a:r>
            <a:r>
              <a:rPr lang="ro-RO" dirty="0"/>
              <a:t> periculoase - </a:t>
            </a:r>
            <a:r>
              <a:rPr lang="ro-RO" dirty="0" smtClean="0"/>
              <a:t>lunar;</a:t>
            </a:r>
          </a:p>
          <a:p>
            <a:pPr lvl="1"/>
            <a:r>
              <a:rPr lang="ro-RO" dirty="0" err="1" smtClean="0"/>
              <a:t>exerciţii</a:t>
            </a:r>
            <a:r>
              <a:rPr lang="ro-RO" dirty="0" smtClean="0"/>
              <a:t> </a:t>
            </a:r>
            <a:r>
              <a:rPr lang="ro-RO" dirty="0"/>
              <a:t>de simulare, fără implicarea </a:t>
            </a:r>
            <a:r>
              <a:rPr lang="ro-RO" dirty="0" err="1"/>
              <a:t>forţelor</a:t>
            </a:r>
            <a:r>
              <a:rPr lang="ro-RO" dirty="0"/>
              <a:t> specializate în teren, în special pentru verificarea fluxului </a:t>
            </a:r>
            <a:r>
              <a:rPr lang="ro-RO" dirty="0" err="1"/>
              <a:t>informaţional</a:t>
            </a:r>
            <a:r>
              <a:rPr lang="ro-RO" dirty="0"/>
              <a:t>-decizional </a:t>
            </a:r>
            <a:r>
              <a:rPr lang="ro-RO" dirty="0" err="1"/>
              <a:t>şi</a:t>
            </a:r>
            <a:r>
              <a:rPr lang="ro-RO" dirty="0"/>
              <a:t> de notificare a accidentului – o dată la 6 </a:t>
            </a:r>
            <a:r>
              <a:rPr lang="ro-RO" dirty="0" smtClean="0"/>
              <a:t>luni;</a:t>
            </a:r>
          </a:p>
          <a:p>
            <a:pPr lvl="1"/>
            <a:r>
              <a:rPr lang="ro-RO" dirty="0" err="1" smtClean="0"/>
              <a:t>exerciţii</a:t>
            </a:r>
            <a:r>
              <a:rPr lang="ro-RO" dirty="0" smtClean="0"/>
              <a:t> </a:t>
            </a:r>
            <a:r>
              <a:rPr lang="ro-RO" dirty="0"/>
              <a:t>de simulare a unui accident major, în teren, cu implicarea </a:t>
            </a:r>
            <a:r>
              <a:rPr lang="ro-RO" dirty="0" err="1"/>
              <a:t>parţială</a:t>
            </a:r>
            <a:r>
              <a:rPr lang="ro-RO" dirty="0"/>
              <a:t> sau totală a </a:t>
            </a:r>
            <a:r>
              <a:rPr lang="ro-RO" dirty="0" err="1"/>
              <a:t>entităţilor</a:t>
            </a:r>
            <a:r>
              <a:rPr lang="ro-RO" dirty="0"/>
              <a:t> nominalizate în plan – cel </a:t>
            </a:r>
            <a:r>
              <a:rPr lang="ro-RO" dirty="0" err="1"/>
              <a:t>puţin</a:t>
            </a:r>
            <a:r>
              <a:rPr lang="ro-RO" dirty="0"/>
              <a:t> o dată la 3 ani pentru fiecare tip de eveniment identificat în plan. </a:t>
            </a:r>
          </a:p>
        </p:txBody>
      </p:sp>
      <p:pic>
        <p:nvPicPr>
          <p:cNvPr id="7170" name="Picture 2" descr="Imagini pentru tes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521031"/>
            <a:ext cx="1901090" cy="14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73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EXERSARE, TESTARE EVALUARE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369" y="2054655"/>
            <a:ext cx="6413610" cy="4275740"/>
          </a:xfrm>
        </p:spPr>
        <p:txBody>
          <a:bodyPr>
            <a:normAutofit/>
          </a:bodyPr>
          <a:lstStyle/>
          <a:p>
            <a:r>
              <a:rPr lang="ro-RO" sz="2000" dirty="0"/>
              <a:t>Evaluarea testării planului de </a:t>
            </a:r>
            <a:r>
              <a:rPr lang="ro-RO" sz="2000" dirty="0" err="1"/>
              <a:t>urgenţă</a:t>
            </a:r>
            <a:r>
              <a:rPr lang="ro-RO" sz="2000" dirty="0"/>
              <a:t> internă se realizează după executarea </a:t>
            </a:r>
            <a:r>
              <a:rPr lang="ro-RO" sz="2000" dirty="0" err="1"/>
              <a:t>exerciţiilor</a:t>
            </a:r>
            <a:r>
              <a:rPr lang="ro-RO" sz="2000" dirty="0"/>
              <a:t>, pe baza </a:t>
            </a:r>
            <a:r>
              <a:rPr lang="ro-RO" sz="2000" dirty="0" err="1"/>
              <a:t>observaţiilor</a:t>
            </a:r>
            <a:r>
              <a:rPr lang="ro-RO" sz="2000" dirty="0"/>
              <a:t> </a:t>
            </a:r>
            <a:r>
              <a:rPr lang="ro-RO" sz="2000" dirty="0" err="1"/>
              <a:t>şi</a:t>
            </a:r>
            <a:r>
              <a:rPr lang="ro-RO" sz="2000" dirty="0"/>
              <a:t> rapoartelor prezentate de personalul special desemnat în acest scop.</a:t>
            </a:r>
          </a:p>
          <a:p>
            <a:r>
              <a:rPr lang="ro-RO" sz="2000" dirty="0" smtClean="0"/>
              <a:t>Concluziile </a:t>
            </a:r>
            <a:r>
              <a:rPr lang="ro-RO" sz="2000" dirty="0"/>
              <a:t>desprinse </a:t>
            </a:r>
            <a:r>
              <a:rPr lang="ro-RO" sz="2000" dirty="0" err="1"/>
              <a:t>şi</a:t>
            </a:r>
            <a:r>
              <a:rPr lang="ro-RO" sz="2000" dirty="0"/>
              <a:t> măsurile pentru </a:t>
            </a:r>
            <a:r>
              <a:rPr lang="ro-RO" sz="2000" dirty="0" err="1"/>
              <a:t>îmbunătăţirea</a:t>
            </a:r>
            <a:r>
              <a:rPr lang="ro-RO" sz="2000" dirty="0"/>
              <a:t> </a:t>
            </a:r>
            <a:r>
              <a:rPr lang="ro-RO" sz="2000" dirty="0" err="1"/>
              <a:t>activităţii</a:t>
            </a:r>
            <a:r>
              <a:rPr lang="ro-RO" sz="2000" dirty="0"/>
              <a:t> sunt cuprinse într-un raport de evaluare, întocmit de către responsabilul în domeniul managementului </a:t>
            </a:r>
            <a:r>
              <a:rPr lang="ro-RO" sz="2000" dirty="0" err="1"/>
              <a:t>securităţii</a:t>
            </a:r>
            <a:r>
              <a:rPr lang="ro-RO" sz="2000" dirty="0"/>
              <a:t>, care se prezintă conducerii operatorului. </a:t>
            </a:r>
          </a:p>
          <a:p>
            <a:r>
              <a:rPr lang="ro-RO" sz="2000" dirty="0" smtClean="0"/>
              <a:t>Un </a:t>
            </a:r>
            <a:r>
              <a:rPr lang="ro-RO" sz="2000" dirty="0"/>
              <a:t>exemplar din raportul de evaluare se transmite la ISU în termen de 15 zile de la data executării fiecărui </a:t>
            </a:r>
            <a:r>
              <a:rPr lang="ro-RO" sz="2000" dirty="0" err="1"/>
              <a:t>exerciţiu</a:t>
            </a:r>
            <a:r>
              <a:rPr lang="ro-RO" sz="2000" dirty="0" smtClean="0"/>
              <a:t>.</a:t>
            </a:r>
            <a:endParaRPr lang="ro-RO" sz="2000" dirty="0"/>
          </a:p>
        </p:txBody>
      </p:sp>
      <p:pic>
        <p:nvPicPr>
          <p:cNvPr id="8194" name="Picture 2" descr="Imagini pentru eval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489784"/>
            <a:ext cx="1808530" cy="141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STRUCTURA CADRU A PUI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82" y="1818735"/>
            <a:ext cx="6413610" cy="5039265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1. Actualizări, revizuiri, avizări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distribuţie</a:t>
            </a:r>
            <a:endParaRPr lang="ro-RO" dirty="0"/>
          </a:p>
          <a:p>
            <a:r>
              <a:rPr lang="ro-RO" dirty="0" smtClean="0"/>
              <a:t>2</a:t>
            </a:r>
            <a:r>
              <a:rPr lang="ro-RO" dirty="0"/>
              <a:t>. </a:t>
            </a:r>
            <a:r>
              <a:rPr lang="ro-RO" dirty="0" err="1" smtClean="0"/>
              <a:t>Generalităţi</a:t>
            </a:r>
            <a:endParaRPr lang="ro-RO" dirty="0"/>
          </a:p>
          <a:p>
            <a:r>
              <a:rPr lang="ro-RO" dirty="0"/>
              <a:t>3. Activarea planului / încetarea </a:t>
            </a:r>
            <a:r>
              <a:rPr lang="ro-RO" dirty="0" err="1"/>
              <a:t>urgenţei</a:t>
            </a:r>
            <a:r>
              <a:rPr lang="ro-RO" dirty="0"/>
              <a:t> pe amplasament </a:t>
            </a:r>
            <a:endParaRPr lang="ro-RO" dirty="0" smtClean="0"/>
          </a:p>
          <a:p>
            <a:pPr marL="971550" lvl="1" indent="-514350">
              <a:buFont typeface="+mj-lt"/>
              <a:buAutoNum type="alphaLcParenR"/>
            </a:pPr>
            <a:r>
              <a:rPr lang="ro-RO" dirty="0" smtClean="0"/>
              <a:t>Clasificarea </a:t>
            </a:r>
            <a:r>
              <a:rPr lang="ro-RO" dirty="0" err="1"/>
              <a:t>urgenţelor</a:t>
            </a:r>
            <a:r>
              <a:rPr lang="ro-RO" dirty="0"/>
              <a:t> </a:t>
            </a:r>
            <a:endParaRPr lang="ro-RO" dirty="0" smtClean="0"/>
          </a:p>
          <a:p>
            <a:pPr marL="971550" lvl="1" indent="-514350">
              <a:buFont typeface="+mj-lt"/>
              <a:buAutoNum type="alphaLcParenR"/>
            </a:pPr>
            <a:r>
              <a:rPr lang="ro-RO" dirty="0" smtClean="0"/>
              <a:t>Când </a:t>
            </a:r>
            <a:r>
              <a:rPr lang="ro-RO" dirty="0"/>
              <a:t>se activează planul </a:t>
            </a:r>
            <a:endParaRPr lang="ro-RO" dirty="0" smtClean="0"/>
          </a:p>
          <a:p>
            <a:pPr marL="971550" lvl="1" indent="-514350">
              <a:buFont typeface="+mj-lt"/>
              <a:buAutoNum type="alphaLcParenR"/>
            </a:pPr>
            <a:r>
              <a:rPr lang="ro-RO" dirty="0" smtClean="0"/>
              <a:t>Persoane </a:t>
            </a:r>
            <a:r>
              <a:rPr lang="ro-RO" dirty="0"/>
              <a:t>cu </a:t>
            </a:r>
            <a:r>
              <a:rPr lang="ro-RO" dirty="0" err="1"/>
              <a:t>responsabilităţi</a:t>
            </a:r>
            <a:r>
              <a:rPr lang="ro-RO" dirty="0"/>
              <a:t> în activarea planului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dirty="0" err="1" smtClean="0"/>
              <a:t>Modul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err="1"/>
              <a:t>activare</a:t>
            </a:r>
            <a:r>
              <a:rPr lang="pt-BR" dirty="0"/>
              <a:t> a </a:t>
            </a:r>
            <a:r>
              <a:rPr lang="pt-BR" dirty="0" err="1"/>
              <a:t>planului</a:t>
            </a:r>
            <a:r>
              <a:rPr lang="pt-BR" dirty="0"/>
              <a:t>;</a:t>
            </a:r>
          </a:p>
          <a:p>
            <a:pPr marL="971550" lvl="1" indent="-514350">
              <a:buFont typeface="+mj-lt"/>
              <a:buAutoNum type="alphaLcParenR"/>
            </a:pPr>
            <a:r>
              <a:rPr lang="ro-RO" dirty="0" smtClean="0"/>
              <a:t>Fluxul </a:t>
            </a:r>
            <a:r>
              <a:rPr lang="ro-RO" dirty="0" err="1"/>
              <a:t>informaţional</a:t>
            </a:r>
            <a:r>
              <a:rPr lang="ro-RO" dirty="0"/>
              <a:t> </a:t>
            </a:r>
            <a:endParaRPr lang="ro-RO" dirty="0" smtClean="0"/>
          </a:p>
          <a:p>
            <a:pPr marL="971550" lvl="1" indent="-514350">
              <a:buFont typeface="+mj-lt"/>
              <a:buAutoNum type="alphaLcParenR"/>
            </a:pPr>
            <a:r>
              <a:rPr lang="fr-FR" dirty="0" err="1" smtClean="0"/>
              <a:t>Informaţii</a:t>
            </a:r>
            <a:r>
              <a:rPr lang="fr-FR" dirty="0" smtClean="0"/>
              <a:t> </a:t>
            </a:r>
            <a:r>
              <a:rPr lang="fr-FR" dirty="0"/>
              <a:t>ce se </a:t>
            </a:r>
            <a:r>
              <a:rPr lang="fr-FR" dirty="0" err="1"/>
              <a:t>furnizează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caz</a:t>
            </a:r>
            <a:r>
              <a:rPr lang="fr-FR" dirty="0"/>
              <a:t> de </a:t>
            </a:r>
            <a:r>
              <a:rPr lang="fr-FR" dirty="0" smtClean="0"/>
              <a:t>accident</a:t>
            </a:r>
            <a:endParaRPr lang="ro-RO" dirty="0" smtClean="0"/>
          </a:p>
          <a:p>
            <a:pPr marL="971550" lvl="1" indent="-514350">
              <a:buFont typeface="+mj-lt"/>
              <a:buAutoNum type="alphaLcParenR"/>
            </a:pPr>
            <a:r>
              <a:rPr lang="ro-RO" dirty="0" smtClean="0"/>
              <a:t>Încetarea </a:t>
            </a:r>
            <a:r>
              <a:rPr lang="ro-RO" dirty="0" err="1"/>
              <a:t>urgenţei</a:t>
            </a:r>
            <a:r>
              <a:rPr lang="ro-RO" dirty="0"/>
              <a:t> </a:t>
            </a:r>
            <a:endParaRPr lang="ro-RO" dirty="0" smtClean="0"/>
          </a:p>
          <a:p>
            <a:r>
              <a:rPr lang="ro-RO" dirty="0"/>
              <a:t>4. Clasificarea scenariilor de accident </a:t>
            </a:r>
          </a:p>
          <a:p>
            <a:r>
              <a:rPr lang="ro-RO" dirty="0"/>
              <a:t>5. Descrierea </a:t>
            </a:r>
            <a:r>
              <a:rPr lang="ro-RO" dirty="0" err="1"/>
              <a:t>acţiunilor</a:t>
            </a:r>
            <a:r>
              <a:rPr lang="ro-RO" dirty="0"/>
              <a:t> în caz de </a:t>
            </a:r>
            <a:r>
              <a:rPr lang="ro-RO" dirty="0" err="1" smtClean="0"/>
              <a:t>urgenţă</a:t>
            </a:r>
            <a:endParaRPr lang="ro-RO" dirty="0"/>
          </a:p>
        </p:txBody>
      </p:sp>
      <p:pic>
        <p:nvPicPr>
          <p:cNvPr id="9222" name="Picture 6" descr="Imagini pentru cupr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580868"/>
            <a:ext cx="1962704" cy="11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0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PLANUL DE URGENȚĂ EXTERNĂ - PUE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1596539"/>
            <a:ext cx="6566316" cy="5039265"/>
          </a:xfrm>
        </p:spPr>
        <p:txBody>
          <a:bodyPr>
            <a:normAutofit fontScale="77500" lnSpcReduction="20000"/>
          </a:bodyPr>
          <a:lstStyle/>
          <a:p>
            <a:r>
              <a:rPr lang="ro-RO" sz="3100" dirty="0"/>
              <a:t>Cine?</a:t>
            </a:r>
          </a:p>
          <a:p>
            <a:pPr lvl="1"/>
            <a:r>
              <a:rPr lang="ro-RO" altLang="ro-RO" dirty="0"/>
              <a:t>ISU, cu sprijinul </a:t>
            </a:r>
            <a:r>
              <a:rPr lang="ro-RO" altLang="ro-RO" dirty="0" err="1"/>
              <a:t>autorităţii</a:t>
            </a:r>
            <a:r>
              <a:rPr lang="ro-RO" altLang="ro-RO" dirty="0"/>
              <a:t> </a:t>
            </a:r>
            <a:r>
              <a:rPr lang="ro-RO" altLang="ro-RO" dirty="0" err="1"/>
              <a:t>administraţiei</a:t>
            </a:r>
            <a:r>
              <a:rPr lang="ro-RO" altLang="ro-RO" dirty="0"/>
              <a:t> publice locale care are </a:t>
            </a:r>
            <a:r>
              <a:rPr lang="ro-RO" altLang="ro-RO" dirty="0" err="1"/>
              <a:t>atribuţii</a:t>
            </a:r>
            <a:r>
              <a:rPr lang="ro-RO" altLang="ro-RO" dirty="0"/>
              <a:t> în gestionarea </a:t>
            </a:r>
            <a:r>
              <a:rPr lang="ro-RO" altLang="ro-RO" dirty="0" err="1"/>
              <a:t>situaţiilor</a:t>
            </a:r>
            <a:r>
              <a:rPr lang="ro-RO" altLang="ro-RO" dirty="0"/>
              <a:t> de </a:t>
            </a:r>
            <a:r>
              <a:rPr lang="ro-RO" altLang="ro-RO" dirty="0" err="1"/>
              <a:t>urgenţă</a:t>
            </a:r>
            <a:r>
              <a:rPr lang="ro-RO" altLang="ro-RO" dirty="0"/>
              <a:t> pe teritoriul căreia se află </a:t>
            </a:r>
            <a:r>
              <a:rPr lang="ro-RO" altLang="ro-RO" dirty="0" smtClean="0"/>
              <a:t>amplasamentul</a:t>
            </a:r>
          </a:p>
          <a:p>
            <a:r>
              <a:rPr lang="ro-RO" sz="3100" dirty="0" smtClean="0"/>
              <a:t>Cum?</a:t>
            </a:r>
          </a:p>
          <a:p>
            <a:pPr lvl="1"/>
            <a:r>
              <a:rPr lang="ro-RO" dirty="0" smtClean="0"/>
              <a:t>Pe baza</a:t>
            </a:r>
          </a:p>
          <a:p>
            <a:pPr lvl="2"/>
            <a:r>
              <a:rPr lang="ro-RO" altLang="ro-RO" dirty="0"/>
              <a:t>analizei riscurilor din raportul de securitate, </a:t>
            </a:r>
            <a:endParaRPr lang="ro-RO" altLang="ro-RO" dirty="0" smtClean="0"/>
          </a:p>
          <a:p>
            <a:pPr lvl="2"/>
            <a:r>
              <a:rPr lang="ro-RO" altLang="ro-RO" dirty="0" err="1" smtClean="0"/>
              <a:t>informaţiilor</a:t>
            </a:r>
            <a:r>
              <a:rPr lang="ro-RO" altLang="ro-RO" dirty="0" smtClean="0"/>
              <a:t> </a:t>
            </a:r>
            <a:r>
              <a:rPr lang="ro-RO" altLang="ro-RO" dirty="0"/>
              <a:t>din planul de </a:t>
            </a:r>
            <a:r>
              <a:rPr lang="ro-RO" altLang="ro-RO" dirty="0" err="1"/>
              <a:t>urgenţă</a:t>
            </a:r>
            <a:r>
              <a:rPr lang="ro-RO" altLang="ro-RO" dirty="0"/>
              <a:t> internă, </a:t>
            </a:r>
            <a:endParaRPr lang="ro-RO" altLang="ro-RO" dirty="0" smtClean="0"/>
          </a:p>
          <a:p>
            <a:pPr lvl="2"/>
            <a:r>
              <a:rPr lang="ro-RO" altLang="ro-RO" dirty="0" smtClean="0"/>
              <a:t>scenariilor </a:t>
            </a:r>
            <a:r>
              <a:rPr lang="ro-RO" altLang="ro-RO" dirty="0"/>
              <a:t>cu efecte în afara amplasamentului, </a:t>
            </a:r>
            <a:endParaRPr lang="ro-RO" altLang="ro-RO" dirty="0" smtClean="0"/>
          </a:p>
          <a:p>
            <a:pPr lvl="2"/>
            <a:r>
              <a:rPr lang="ro-RO" altLang="ro-RO" dirty="0" smtClean="0"/>
              <a:t>rezultatelor </a:t>
            </a:r>
            <a:r>
              <a:rPr lang="ro-RO" altLang="ro-RO" dirty="0"/>
              <a:t>evaluării efectului domino </a:t>
            </a:r>
            <a:r>
              <a:rPr lang="ro-RO" altLang="ro-RO" dirty="0" err="1"/>
              <a:t>şi</a:t>
            </a:r>
            <a:r>
              <a:rPr lang="ro-RO" altLang="ro-RO" dirty="0"/>
              <a:t> </a:t>
            </a:r>
            <a:endParaRPr lang="ro-RO" altLang="ro-RO" dirty="0" smtClean="0"/>
          </a:p>
          <a:p>
            <a:pPr lvl="2"/>
            <a:r>
              <a:rPr lang="ro-RO" altLang="ro-RO" dirty="0" smtClean="0"/>
              <a:t>estimării </a:t>
            </a:r>
            <a:r>
              <a:rPr lang="ro-RO" altLang="ro-RO" dirty="0"/>
              <a:t>efectelor accidentelor </a:t>
            </a:r>
            <a:r>
              <a:rPr lang="ro-RO" altLang="ro-RO" dirty="0" smtClean="0"/>
              <a:t>majore</a:t>
            </a:r>
            <a:endParaRPr lang="ro-RO" altLang="ro-RO" dirty="0"/>
          </a:p>
          <a:p>
            <a:pPr lvl="1"/>
            <a:r>
              <a:rPr lang="ro-RO" dirty="0" smtClean="0"/>
              <a:t>Cooperare</a:t>
            </a:r>
            <a:r>
              <a:rPr lang="ro-RO" dirty="0"/>
              <a:t>:</a:t>
            </a:r>
          </a:p>
          <a:p>
            <a:pPr lvl="2"/>
            <a:r>
              <a:rPr lang="ro-RO" altLang="ro-RO" dirty="0"/>
              <a:t>celelalte </a:t>
            </a:r>
            <a:r>
              <a:rPr lang="ro-RO" altLang="ro-RO" dirty="0" err="1"/>
              <a:t>autorităţi</a:t>
            </a:r>
            <a:r>
              <a:rPr lang="ro-RO" altLang="ro-RO" dirty="0"/>
              <a:t> </a:t>
            </a:r>
            <a:r>
              <a:rPr lang="ro-RO" altLang="ro-RO" dirty="0" smtClean="0"/>
              <a:t>competente</a:t>
            </a:r>
          </a:p>
          <a:p>
            <a:pPr lvl="2"/>
            <a:r>
              <a:rPr lang="ro-RO" altLang="ro-RO" dirty="0" smtClean="0"/>
              <a:t>structurile </a:t>
            </a:r>
            <a:r>
              <a:rPr lang="ro-RO" altLang="ro-RO" dirty="0"/>
              <a:t>deconcentrate ale </a:t>
            </a:r>
            <a:r>
              <a:rPr lang="ro-RO" altLang="ro-RO" dirty="0" smtClean="0"/>
              <a:t>ministerelor</a:t>
            </a:r>
          </a:p>
          <a:p>
            <a:pPr lvl="2"/>
            <a:r>
              <a:rPr lang="ro-RO" altLang="ro-RO" dirty="0" smtClean="0"/>
              <a:t>alte </a:t>
            </a:r>
            <a:r>
              <a:rPr lang="ro-RO" altLang="ro-RO" dirty="0" err="1"/>
              <a:t>entităţi</a:t>
            </a:r>
            <a:r>
              <a:rPr lang="ro-RO" altLang="ro-RO" dirty="0"/>
              <a:t> cu </a:t>
            </a:r>
            <a:r>
              <a:rPr lang="ro-RO" altLang="ro-RO" dirty="0" err="1"/>
              <a:t>responsabilităţi</a:t>
            </a:r>
            <a:r>
              <a:rPr lang="ro-RO" altLang="ro-RO" dirty="0"/>
              <a:t> de </a:t>
            </a:r>
            <a:r>
              <a:rPr lang="ro-RO" altLang="ro-RO" dirty="0" err="1" smtClean="0"/>
              <a:t>intervenţie</a:t>
            </a:r>
            <a:endParaRPr lang="ro-RO" altLang="ro-RO" dirty="0"/>
          </a:p>
          <a:p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537" y="527605"/>
            <a:ext cx="1959203" cy="12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12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SCOP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077" y="1971440"/>
            <a:ext cx="7395808" cy="4817070"/>
          </a:xfrm>
        </p:spPr>
        <p:txBody>
          <a:bodyPr>
            <a:noAutofit/>
          </a:bodyPr>
          <a:lstStyle/>
          <a:p>
            <a:r>
              <a:rPr lang="ro-RO" sz="2000" dirty="0"/>
              <a:t>conducerea </a:t>
            </a:r>
            <a:r>
              <a:rPr lang="ro-RO" sz="2000" dirty="0" err="1"/>
              <a:t>şi</a:t>
            </a:r>
            <a:r>
              <a:rPr lang="ro-RO" sz="2000" dirty="0"/>
              <a:t> coordonarea </a:t>
            </a:r>
            <a:r>
              <a:rPr lang="ro-RO" sz="2000" dirty="0" err="1"/>
              <a:t>acţiunilor</a:t>
            </a:r>
            <a:r>
              <a:rPr lang="ro-RO" sz="2000" dirty="0"/>
              <a:t> în </a:t>
            </a:r>
            <a:r>
              <a:rPr lang="ro-RO" sz="2000" dirty="0" err="1"/>
              <a:t>situaţia</a:t>
            </a:r>
            <a:r>
              <a:rPr lang="ro-RO" sz="2000" dirty="0"/>
              <a:t> </a:t>
            </a:r>
            <a:r>
              <a:rPr lang="ro-RO" sz="2000" dirty="0" err="1"/>
              <a:t>declanşării</a:t>
            </a:r>
            <a:r>
              <a:rPr lang="ro-RO" sz="2000" dirty="0"/>
              <a:t> unor evenimente în care sunt implicate </a:t>
            </a:r>
            <a:r>
              <a:rPr lang="ro-RO" sz="2000" dirty="0" err="1"/>
              <a:t>substanţe</a:t>
            </a:r>
            <a:r>
              <a:rPr lang="ro-RO" sz="2000" dirty="0"/>
              <a:t> periculoase cu efecte în afara amplasamentului; </a:t>
            </a:r>
          </a:p>
          <a:p>
            <a:r>
              <a:rPr lang="ro-RO" sz="2000" dirty="0" err="1" smtClean="0"/>
              <a:t>înştiinţarea</a:t>
            </a:r>
            <a:r>
              <a:rPr lang="ro-RO" sz="2000" dirty="0"/>
              <a:t>, avertizarea, alarmarea </a:t>
            </a:r>
            <a:r>
              <a:rPr lang="ro-RO" sz="2000" dirty="0" err="1"/>
              <a:t>şi</a:t>
            </a:r>
            <a:r>
              <a:rPr lang="ro-RO" sz="2000" dirty="0"/>
              <a:t> informarea </a:t>
            </a:r>
            <a:r>
              <a:rPr lang="ro-RO" sz="2000" dirty="0" err="1"/>
              <a:t>forţelor</a:t>
            </a:r>
            <a:r>
              <a:rPr lang="ro-RO" sz="2000" dirty="0"/>
              <a:t> de </a:t>
            </a:r>
            <a:r>
              <a:rPr lang="ro-RO" sz="2000" dirty="0" err="1"/>
              <a:t>intervenţie</a:t>
            </a:r>
            <a:r>
              <a:rPr lang="ro-RO" sz="2000" dirty="0"/>
              <a:t>, </a:t>
            </a:r>
            <a:r>
              <a:rPr lang="ro-RO" sz="2000" dirty="0" err="1"/>
              <a:t>autorităţilor</a:t>
            </a:r>
            <a:r>
              <a:rPr lang="ro-RO" sz="2000" dirty="0"/>
              <a:t> publice cu </a:t>
            </a:r>
            <a:r>
              <a:rPr lang="ro-RO" sz="2000" dirty="0" err="1"/>
              <a:t>responsabilităţi</a:t>
            </a:r>
            <a:r>
              <a:rPr lang="ro-RO" sz="2000" dirty="0"/>
              <a:t> în domeniul gestionării </a:t>
            </a:r>
            <a:r>
              <a:rPr lang="ro-RO" sz="2000" dirty="0" err="1"/>
              <a:t>situaţiilor</a:t>
            </a:r>
            <a:r>
              <a:rPr lang="ro-RO" sz="2000" dirty="0"/>
              <a:t> de </a:t>
            </a:r>
            <a:r>
              <a:rPr lang="ro-RO" sz="2000" dirty="0" err="1"/>
              <a:t>urgenţă</a:t>
            </a:r>
            <a:r>
              <a:rPr lang="ro-RO" sz="2000" dirty="0"/>
              <a:t>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err="1"/>
              <a:t>populaţiei</a:t>
            </a:r>
            <a:r>
              <a:rPr lang="ro-RO" sz="2000" dirty="0"/>
              <a:t>;</a:t>
            </a:r>
          </a:p>
          <a:p>
            <a:r>
              <a:rPr lang="ro-RO" sz="2000" dirty="0" smtClean="0"/>
              <a:t>planificarea </a:t>
            </a:r>
            <a:r>
              <a:rPr lang="ro-RO" sz="2000" dirty="0"/>
              <a:t>măsurilor de </a:t>
            </a:r>
            <a:r>
              <a:rPr lang="ro-RO" sz="2000" dirty="0" err="1"/>
              <a:t>protecţie</a:t>
            </a:r>
            <a:r>
              <a:rPr lang="ro-RO" sz="2000" dirty="0"/>
              <a:t> a </a:t>
            </a:r>
            <a:r>
              <a:rPr lang="ro-RO" sz="2000" dirty="0" err="1"/>
              <a:t>populaţiei</a:t>
            </a:r>
            <a:r>
              <a:rPr lang="ro-RO" sz="2000" dirty="0"/>
              <a:t> expuse riscului în </a:t>
            </a:r>
            <a:r>
              <a:rPr lang="ro-RO" sz="2000" dirty="0" err="1"/>
              <a:t>situaţii</a:t>
            </a:r>
            <a:r>
              <a:rPr lang="ro-RO" sz="2000" dirty="0"/>
              <a:t> de accidente majore în care sunt implicate </a:t>
            </a:r>
            <a:r>
              <a:rPr lang="ro-RO" sz="2000" dirty="0" err="1"/>
              <a:t>substanţe</a:t>
            </a:r>
            <a:r>
              <a:rPr lang="ro-RO" sz="2000" dirty="0"/>
              <a:t> periculoase;</a:t>
            </a:r>
          </a:p>
          <a:p>
            <a:r>
              <a:rPr lang="ro-RO" sz="2000" dirty="0" smtClean="0"/>
              <a:t>stabilirea </a:t>
            </a:r>
            <a:r>
              <a:rPr lang="ro-RO" sz="2000" dirty="0"/>
              <a:t>cadrului general de </a:t>
            </a:r>
            <a:r>
              <a:rPr lang="ro-RO" sz="2000" dirty="0" err="1"/>
              <a:t>acţiune</a:t>
            </a:r>
            <a:r>
              <a:rPr lang="ro-RO" sz="2000" dirty="0"/>
              <a:t> a </a:t>
            </a:r>
            <a:r>
              <a:rPr lang="ro-RO" sz="2000" dirty="0" err="1"/>
              <a:t>forţelor</a:t>
            </a:r>
            <a:r>
              <a:rPr lang="ro-RO" sz="2000" dirty="0"/>
              <a:t> de </a:t>
            </a:r>
            <a:r>
              <a:rPr lang="ro-RO" sz="2000" dirty="0" err="1"/>
              <a:t>intervenţie</a:t>
            </a:r>
            <a:r>
              <a:rPr lang="ro-RO" sz="2000" dirty="0"/>
              <a:t> din afara amplasamentului;</a:t>
            </a:r>
          </a:p>
          <a:p>
            <a:r>
              <a:rPr lang="ro-RO" sz="2000" dirty="0" smtClean="0"/>
              <a:t>realizarea </a:t>
            </a:r>
            <a:r>
              <a:rPr lang="ro-RO" sz="2000" dirty="0"/>
              <a:t>cooperării cu statele vecine în ceea ce </a:t>
            </a:r>
            <a:r>
              <a:rPr lang="ro-RO" sz="2000" dirty="0" err="1"/>
              <a:t>priveşte</a:t>
            </a:r>
            <a:r>
              <a:rPr lang="ro-RO" sz="2000" dirty="0"/>
              <a:t> </a:t>
            </a:r>
            <a:r>
              <a:rPr lang="ro-RO" sz="2000" dirty="0" err="1"/>
              <a:t>asistenţa</a:t>
            </a:r>
            <a:r>
              <a:rPr lang="ro-RO" sz="2000" dirty="0"/>
              <a:t> în </a:t>
            </a:r>
            <a:r>
              <a:rPr lang="ro-RO" sz="2000" dirty="0" err="1"/>
              <a:t>situaţii</a:t>
            </a:r>
            <a:r>
              <a:rPr lang="ro-RO" sz="2000" dirty="0"/>
              <a:t> de </a:t>
            </a:r>
            <a:r>
              <a:rPr lang="ro-RO" sz="2000" dirty="0" err="1"/>
              <a:t>urgenţă</a:t>
            </a:r>
            <a:r>
              <a:rPr lang="ro-RO" sz="2000" dirty="0"/>
              <a:t> generate de accidente majore cu efecte </a:t>
            </a:r>
            <a:r>
              <a:rPr lang="ro-RO" sz="2000" dirty="0" err="1"/>
              <a:t>transfrontiere</a:t>
            </a:r>
            <a:r>
              <a:rPr lang="ro-RO" sz="2000" dirty="0"/>
              <a:t> în care sunt implicate </a:t>
            </a:r>
            <a:r>
              <a:rPr lang="ro-RO" sz="2000" dirty="0" err="1"/>
              <a:t>substanţe</a:t>
            </a:r>
            <a:r>
              <a:rPr lang="ro-RO" sz="2000" dirty="0"/>
              <a:t> periculoase</a:t>
            </a:r>
            <a:r>
              <a:rPr lang="ro-RO" sz="2000" dirty="0" smtClean="0"/>
              <a:t>.</a:t>
            </a:r>
            <a:endParaRPr lang="ro-RO" sz="2000" dirty="0"/>
          </a:p>
        </p:txBody>
      </p:sp>
      <p:pic>
        <p:nvPicPr>
          <p:cNvPr id="11266" name="Picture 2" descr="Imagini pentru s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498218"/>
            <a:ext cx="1894310" cy="140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6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610" y="83301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APROBARE / AVIZARE / CONSULTARE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82" y="1901950"/>
            <a:ext cx="6413610" cy="4275740"/>
          </a:xfrm>
        </p:spPr>
        <p:txBody>
          <a:bodyPr>
            <a:normAutofit lnSpcReduction="10000"/>
          </a:bodyPr>
          <a:lstStyle/>
          <a:p>
            <a:r>
              <a:rPr lang="ro-RO" sz="2600" dirty="0" smtClean="0"/>
              <a:t>Aprobare:</a:t>
            </a:r>
          </a:p>
          <a:p>
            <a:pPr lvl="1"/>
            <a:r>
              <a:rPr lang="ro-RO" sz="2200" dirty="0" smtClean="0"/>
              <a:t>Prefect</a:t>
            </a:r>
          </a:p>
          <a:p>
            <a:r>
              <a:rPr lang="ro-RO" sz="2600" dirty="0" smtClean="0"/>
              <a:t>Avizare:</a:t>
            </a:r>
          </a:p>
          <a:p>
            <a:pPr lvl="1"/>
            <a:r>
              <a:rPr lang="ro-RO" sz="2200" dirty="0" err="1"/>
              <a:t>autorităţile</a:t>
            </a:r>
            <a:r>
              <a:rPr lang="ro-RO" sz="2200" dirty="0"/>
              <a:t> </a:t>
            </a:r>
            <a:r>
              <a:rPr lang="ro-RO" sz="2200" dirty="0" err="1"/>
              <a:t>şi</a:t>
            </a:r>
            <a:r>
              <a:rPr lang="ro-RO" sz="2200" dirty="0"/>
              <a:t> </a:t>
            </a:r>
            <a:r>
              <a:rPr lang="ro-RO" sz="2200" dirty="0" err="1"/>
              <a:t>instituţiile</a:t>
            </a:r>
            <a:r>
              <a:rPr lang="ro-RO" sz="2200" dirty="0"/>
              <a:t> teritoriale care au </a:t>
            </a:r>
            <a:r>
              <a:rPr lang="ro-RO" sz="2200" dirty="0" err="1"/>
              <a:t>responsabilităţi</a:t>
            </a:r>
            <a:r>
              <a:rPr lang="ro-RO" sz="2200" dirty="0"/>
              <a:t> de </a:t>
            </a:r>
            <a:r>
              <a:rPr lang="ro-RO" sz="2200" dirty="0" err="1"/>
              <a:t>intervenţie</a:t>
            </a:r>
            <a:r>
              <a:rPr lang="ro-RO" sz="2200" dirty="0"/>
              <a:t> stabilite în cadrul </a:t>
            </a:r>
            <a:r>
              <a:rPr lang="ro-RO" sz="2200" dirty="0" smtClean="0"/>
              <a:t>acestuia</a:t>
            </a:r>
          </a:p>
          <a:p>
            <a:r>
              <a:rPr lang="ro-RO" sz="2600" dirty="0" smtClean="0"/>
              <a:t>Consultarea publicului:</a:t>
            </a:r>
          </a:p>
          <a:p>
            <a:pPr lvl="1"/>
            <a:r>
              <a:rPr lang="ro-RO" sz="2200" dirty="0"/>
              <a:t>organizarea de dezbateri publice, mese rotunde, consultări la sedii, </a:t>
            </a:r>
            <a:r>
              <a:rPr lang="ro-RO" sz="2200" dirty="0" err="1"/>
              <a:t>afişarea</a:t>
            </a:r>
            <a:r>
              <a:rPr lang="ro-RO" sz="2200" dirty="0"/>
              <a:t> pe pagina proprie de interne etc., un extras al planului din care sunt excluse </a:t>
            </a:r>
            <a:r>
              <a:rPr lang="ro-RO" sz="2200" dirty="0" err="1"/>
              <a:t>informaţiile</a:t>
            </a:r>
            <a:r>
              <a:rPr lang="ro-RO" sz="2200" dirty="0"/>
              <a:t> </a:t>
            </a:r>
            <a:r>
              <a:rPr lang="ro-RO" sz="2200" dirty="0" err="1"/>
              <a:t>confidenţiale</a:t>
            </a:r>
            <a:endParaRPr lang="ro-RO" sz="2200" dirty="0"/>
          </a:p>
        </p:txBody>
      </p:sp>
      <p:pic>
        <p:nvPicPr>
          <p:cNvPr id="12290" name="Picture 2" descr="Imagine similar&amp;abreve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15965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ini pentru viz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92" y="3123590"/>
            <a:ext cx="1089663" cy="1089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ini pentru public consultation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6" y="5533585"/>
            <a:ext cx="1932316" cy="12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6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DISTRIBUIRE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2207360"/>
            <a:ext cx="6108199" cy="3359510"/>
          </a:xfrm>
        </p:spPr>
        <p:txBody>
          <a:bodyPr>
            <a:normAutofit/>
          </a:bodyPr>
          <a:lstStyle/>
          <a:p>
            <a:r>
              <a:rPr lang="ro-RO" sz="2400" dirty="0"/>
              <a:t>un exemplar la </a:t>
            </a:r>
            <a:r>
              <a:rPr lang="ro-RO" sz="2400" dirty="0" smtClean="0"/>
              <a:t>ISU;</a:t>
            </a:r>
            <a:endParaRPr lang="ro-RO" sz="2400" dirty="0"/>
          </a:p>
          <a:p>
            <a:r>
              <a:rPr lang="ro-RO" sz="2400" dirty="0"/>
              <a:t>un exemplar la </a:t>
            </a:r>
            <a:r>
              <a:rPr lang="ro-RO" sz="2400" dirty="0" err="1"/>
              <a:t>Instituţia</a:t>
            </a:r>
            <a:r>
              <a:rPr lang="ro-RO" sz="2400" dirty="0"/>
              <a:t> </a:t>
            </a:r>
            <a:r>
              <a:rPr lang="ro-RO" sz="2400" dirty="0" smtClean="0"/>
              <a:t>Prefectului;</a:t>
            </a:r>
          </a:p>
          <a:p>
            <a:r>
              <a:rPr lang="ro-RO" sz="2400" dirty="0" smtClean="0"/>
              <a:t>un exemplar la IGSU;</a:t>
            </a:r>
            <a:endParaRPr lang="ro-RO" sz="2400" dirty="0"/>
          </a:p>
          <a:p>
            <a:r>
              <a:rPr lang="ro-RO" sz="2400" dirty="0"/>
              <a:t>c</a:t>
            </a:r>
            <a:r>
              <a:rPr lang="ro-RO" sz="2400" dirty="0" smtClean="0"/>
              <a:t>opii / extrase </a:t>
            </a:r>
            <a:r>
              <a:rPr lang="ro-RO" sz="2400" dirty="0"/>
              <a:t>din PUI:</a:t>
            </a:r>
          </a:p>
          <a:p>
            <a:pPr lvl="1"/>
            <a:r>
              <a:rPr lang="ro-RO" sz="2000" dirty="0" err="1"/>
              <a:t>autorităţilor</a:t>
            </a:r>
            <a:r>
              <a:rPr lang="ro-RO" sz="2000" dirty="0"/>
              <a:t> publice locale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err="1"/>
              <a:t>instituţiilor</a:t>
            </a:r>
            <a:r>
              <a:rPr lang="ro-RO" sz="2000" dirty="0"/>
              <a:t> teritoriale care au </a:t>
            </a:r>
            <a:r>
              <a:rPr lang="ro-RO" sz="2000" dirty="0" err="1"/>
              <a:t>responsabilităţi</a:t>
            </a:r>
            <a:r>
              <a:rPr lang="ro-RO" sz="2000" dirty="0"/>
              <a:t> de </a:t>
            </a:r>
            <a:r>
              <a:rPr lang="ro-RO" sz="2000" dirty="0" err="1"/>
              <a:t>intervenţie</a:t>
            </a:r>
            <a:r>
              <a:rPr lang="ro-RO" sz="2000" dirty="0"/>
              <a:t> stabilite în cadrul acestuia</a:t>
            </a:r>
          </a:p>
        </p:txBody>
      </p:sp>
      <p:pic>
        <p:nvPicPr>
          <p:cNvPr id="13314" name="Picture 2" descr="Imagini pentru distributi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649191"/>
            <a:ext cx="1941269" cy="11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6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103451"/>
              </p:ext>
            </p:extLst>
          </p:nvPr>
        </p:nvGraphicFramePr>
        <p:xfrm>
          <a:off x="1365195" y="222195"/>
          <a:ext cx="7482545" cy="656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9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EXERSARE, TESTARE, EVALUARE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1596538"/>
            <a:ext cx="7016195" cy="4886562"/>
          </a:xfrm>
        </p:spPr>
        <p:txBody>
          <a:bodyPr>
            <a:normAutofit fontScale="85000" lnSpcReduction="20000"/>
          </a:bodyPr>
          <a:lstStyle/>
          <a:p>
            <a:r>
              <a:rPr lang="ro-RO" sz="3100" dirty="0"/>
              <a:t>Cum?</a:t>
            </a:r>
          </a:p>
          <a:p>
            <a:pPr lvl="1"/>
            <a:r>
              <a:rPr lang="ro-RO" sz="2400" dirty="0" smtClean="0"/>
              <a:t>grafic anual întocmit </a:t>
            </a:r>
            <a:r>
              <a:rPr lang="ro-RO" sz="2400" dirty="0"/>
              <a:t>de </a:t>
            </a:r>
            <a:r>
              <a:rPr lang="ro-RO" sz="2400" dirty="0" smtClean="0"/>
              <a:t>ISU </a:t>
            </a:r>
            <a:r>
              <a:rPr lang="ro-RO" sz="2400" dirty="0" err="1" smtClean="0"/>
              <a:t>şi</a:t>
            </a:r>
            <a:r>
              <a:rPr lang="ro-RO" sz="2400" dirty="0" smtClean="0"/>
              <a:t> aprobat </a:t>
            </a:r>
            <a:r>
              <a:rPr lang="ro-RO" sz="2400" dirty="0"/>
              <a:t>de </a:t>
            </a:r>
            <a:r>
              <a:rPr lang="ro-RO" sz="2400" dirty="0" smtClean="0"/>
              <a:t>prefect. </a:t>
            </a:r>
            <a:endParaRPr lang="ro-RO" sz="2400" dirty="0"/>
          </a:p>
          <a:p>
            <a:pPr lvl="1"/>
            <a:r>
              <a:rPr lang="ro-RO" sz="2400" dirty="0"/>
              <a:t>Planificarea </a:t>
            </a:r>
            <a:r>
              <a:rPr lang="ro-RO" sz="2400" dirty="0" err="1"/>
              <a:t>desfăşurării</a:t>
            </a:r>
            <a:r>
              <a:rPr lang="ro-RO" sz="2400" dirty="0"/>
              <a:t> </a:t>
            </a:r>
            <a:r>
              <a:rPr lang="ro-RO" sz="2400" dirty="0" err="1"/>
              <a:t>exerciţiilor</a:t>
            </a:r>
            <a:r>
              <a:rPr lang="ro-RO" sz="2400" dirty="0"/>
              <a:t> se transmite la </a:t>
            </a:r>
            <a:r>
              <a:rPr lang="ro-RO" sz="2400" dirty="0" smtClean="0"/>
              <a:t>IGSU</a:t>
            </a:r>
          </a:p>
          <a:p>
            <a:pPr lvl="1"/>
            <a:r>
              <a:rPr lang="ro-RO" sz="2400" dirty="0"/>
              <a:t>Scenariul, </a:t>
            </a:r>
            <a:r>
              <a:rPr lang="ro-RO" sz="2400" dirty="0" err="1"/>
              <a:t>concepţia</a:t>
            </a:r>
            <a:r>
              <a:rPr lang="ro-RO" sz="2400" dirty="0"/>
              <a:t> </a:t>
            </a:r>
            <a:r>
              <a:rPr lang="ro-RO" sz="2400" dirty="0" err="1"/>
              <a:t>şi</a:t>
            </a:r>
            <a:r>
              <a:rPr lang="ro-RO" sz="2400" dirty="0"/>
              <a:t> planul de </a:t>
            </a:r>
            <a:r>
              <a:rPr lang="ro-RO" sz="2400" dirty="0" err="1"/>
              <a:t>desfăşurare</a:t>
            </a:r>
            <a:endParaRPr lang="ro-RO" sz="2400" dirty="0"/>
          </a:p>
          <a:p>
            <a:r>
              <a:rPr lang="ro-RO" sz="3100" dirty="0"/>
              <a:t>Ce, Când?</a:t>
            </a:r>
          </a:p>
          <a:p>
            <a:pPr lvl="1"/>
            <a:r>
              <a:rPr lang="ro-RO" sz="2600" dirty="0"/>
              <a:t> </a:t>
            </a:r>
            <a:r>
              <a:rPr lang="ro-RO" sz="2400" dirty="0"/>
              <a:t>pregătire teoretică de specialitate;</a:t>
            </a:r>
          </a:p>
          <a:p>
            <a:pPr lvl="1"/>
            <a:r>
              <a:rPr lang="ro-RO" sz="2400" dirty="0"/>
              <a:t> </a:t>
            </a:r>
            <a:r>
              <a:rPr lang="ro-RO" sz="2400" dirty="0" err="1"/>
              <a:t>exerciţii</a:t>
            </a:r>
            <a:r>
              <a:rPr lang="ro-RO" sz="2400" dirty="0"/>
              <a:t> de verificare a fluxului </a:t>
            </a:r>
            <a:r>
              <a:rPr lang="ro-RO" sz="2400" dirty="0" err="1"/>
              <a:t>informaţional</a:t>
            </a:r>
            <a:r>
              <a:rPr lang="ro-RO" sz="2400" dirty="0"/>
              <a:t>-decizional (EXSIM sau EXCON);</a:t>
            </a:r>
          </a:p>
          <a:p>
            <a:pPr lvl="1"/>
            <a:r>
              <a:rPr lang="ro-RO" sz="2400" dirty="0"/>
              <a:t> </a:t>
            </a:r>
            <a:r>
              <a:rPr lang="ro-RO" sz="2400" dirty="0" err="1"/>
              <a:t>exerciţii</a:t>
            </a:r>
            <a:r>
              <a:rPr lang="ro-RO" sz="2400" dirty="0"/>
              <a:t> de simulare a unui accident major cu </a:t>
            </a:r>
            <a:r>
              <a:rPr lang="ro-RO" sz="2400" dirty="0" err="1"/>
              <a:t>desfăşurarea</a:t>
            </a:r>
            <a:r>
              <a:rPr lang="ro-RO" sz="2400" dirty="0"/>
              <a:t> </a:t>
            </a:r>
            <a:r>
              <a:rPr lang="ro-RO" sz="2400" dirty="0" err="1"/>
              <a:t>parţială</a:t>
            </a:r>
            <a:r>
              <a:rPr lang="ro-RO" sz="2400" dirty="0"/>
              <a:t> sau totală a </a:t>
            </a:r>
            <a:r>
              <a:rPr lang="ro-RO" sz="2400" dirty="0" err="1"/>
              <a:t>forţelor</a:t>
            </a:r>
            <a:r>
              <a:rPr lang="ro-RO" sz="2400" dirty="0"/>
              <a:t> în teren (EXFT sau EXCOM</a:t>
            </a:r>
            <a:r>
              <a:rPr lang="ro-RO" sz="2400" dirty="0" smtClean="0"/>
              <a:t>).</a:t>
            </a:r>
          </a:p>
          <a:p>
            <a:pPr lvl="1"/>
            <a:r>
              <a:rPr lang="ro-RO" sz="2400" dirty="0"/>
              <a:t>Cel </a:t>
            </a:r>
            <a:r>
              <a:rPr lang="ro-RO" sz="2400" dirty="0" err="1"/>
              <a:t>puţin</a:t>
            </a:r>
            <a:r>
              <a:rPr lang="ro-RO" sz="2400" dirty="0"/>
              <a:t> o dată la 36 de luni se execută câte un </a:t>
            </a:r>
            <a:r>
              <a:rPr lang="ro-RO" sz="2400" dirty="0" err="1"/>
              <a:t>exerciţiu</a:t>
            </a:r>
            <a:r>
              <a:rPr lang="ro-RO" sz="2400" dirty="0"/>
              <a:t> de testare cu </a:t>
            </a:r>
            <a:r>
              <a:rPr lang="ro-RO" sz="2400" dirty="0" err="1"/>
              <a:t>desfăşurarea</a:t>
            </a:r>
            <a:r>
              <a:rPr lang="ro-RO" sz="2400" dirty="0"/>
              <a:t> tuturor </a:t>
            </a:r>
            <a:r>
              <a:rPr lang="ro-RO" sz="2400" dirty="0" err="1"/>
              <a:t>forţelor</a:t>
            </a:r>
            <a:r>
              <a:rPr lang="ro-RO" sz="2400" dirty="0"/>
              <a:t> în teren, pentru fiecare tip de eveniment identificat în plan, fiind, de regulă, corelat cu un </a:t>
            </a:r>
            <a:r>
              <a:rPr lang="ro-RO" sz="2400" dirty="0" err="1"/>
              <a:t>exerciţiu</a:t>
            </a:r>
            <a:r>
              <a:rPr lang="ro-RO" sz="2400" dirty="0"/>
              <a:t> de testare a planului de </a:t>
            </a:r>
            <a:r>
              <a:rPr lang="ro-RO" sz="2400" dirty="0" err="1"/>
              <a:t>urgenţă</a:t>
            </a:r>
            <a:r>
              <a:rPr lang="ro-RO" sz="2400" dirty="0"/>
              <a:t> internă, organizat de operator</a:t>
            </a:r>
          </a:p>
        </p:txBody>
      </p:sp>
      <p:pic>
        <p:nvPicPr>
          <p:cNvPr id="14342" name="Picture 6" descr="Imagini pentru exerci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426952"/>
            <a:ext cx="2246137" cy="14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35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EXERSARE, TESTARE, EVALUARE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901950"/>
            <a:ext cx="6413610" cy="3359510"/>
          </a:xfrm>
        </p:spPr>
        <p:txBody>
          <a:bodyPr>
            <a:normAutofit/>
          </a:bodyPr>
          <a:lstStyle/>
          <a:p>
            <a:r>
              <a:rPr lang="ro-RO" sz="2000" dirty="0"/>
              <a:t>ISU realizează o evaluare a fiecărui </a:t>
            </a:r>
            <a:r>
              <a:rPr lang="ro-RO" sz="2000" dirty="0" err="1"/>
              <a:t>exerciţiu</a:t>
            </a:r>
            <a:r>
              <a:rPr lang="ro-RO" sz="2000" dirty="0"/>
              <a:t> de testare a planului de </a:t>
            </a:r>
            <a:r>
              <a:rPr lang="ro-RO" sz="2000" dirty="0" err="1"/>
              <a:t>urgenţă</a:t>
            </a:r>
            <a:r>
              <a:rPr lang="ro-RO" sz="2000" dirty="0"/>
              <a:t> externă, prin întocmirea unui raport pe baza concluziilor prezentate de fiecare autoritate implicată. </a:t>
            </a:r>
            <a:endParaRPr lang="ro-RO" sz="2000" dirty="0" smtClean="0"/>
          </a:p>
          <a:p>
            <a:r>
              <a:rPr lang="ro-RO" sz="2000" dirty="0" smtClean="0"/>
              <a:t>Raportul </a:t>
            </a:r>
            <a:r>
              <a:rPr lang="ro-RO" sz="2000" dirty="0"/>
              <a:t>va cuprinde o </a:t>
            </a:r>
            <a:r>
              <a:rPr lang="ro-RO" sz="2000" dirty="0" err="1"/>
              <a:t>secţiune</a:t>
            </a:r>
            <a:r>
              <a:rPr lang="ro-RO" sz="2000" dirty="0"/>
              <a:t> dedicată </a:t>
            </a:r>
            <a:r>
              <a:rPr lang="ro-RO" sz="2000" dirty="0" err="1"/>
              <a:t>activităţii</a:t>
            </a:r>
            <a:r>
              <a:rPr lang="ro-RO" sz="2000" dirty="0"/>
              <a:t> de informare publică.</a:t>
            </a:r>
          </a:p>
          <a:p>
            <a:r>
              <a:rPr lang="ro-RO" sz="2000" dirty="0" smtClean="0"/>
              <a:t>Semestrial</a:t>
            </a:r>
            <a:r>
              <a:rPr lang="ro-RO" sz="2000" dirty="0"/>
              <a:t>, ISU înaintează către </a:t>
            </a:r>
            <a:r>
              <a:rPr lang="ro-RO" sz="2000" dirty="0" smtClean="0"/>
              <a:t>IGSU un </a:t>
            </a:r>
            <a:r>
              <a:rPr lang="ro-RO" sz="2000" dirty="0"/>
              <a:t>raport cu rezultatele evaluării </a:t>
            </a:r>
            <a:r>
              <a:rPr lang="ro-RO" sz="2000" dirty="0" err="1"/>
              <a:t>exerciţiilor</a:t>
            </a:r>
            <a:r>
              <a:rPr lang="ro-RO" sz="2000" dirty="0"/>
              <a:t> de testare a planurilor de </a:t>
            </a:r>
            <a:r>
              <a:rPr lang="ro-RO" sz="2000" dirty="0" err="1"/>
              <a:t>urgenţă</a:t>
            </a:r>
            <a:r>
              <a:rPr lang="ro-RO" sz="2000" dirty="0"/>
              <a:t> externă. </a:t>
            </a:r>
            <a:r>
              <a:rPr lang="ro-RO" sz="2000" dirty="0" smtClean="0"/>
              <a:t>	</a:t>
            </a:r>
            <a:endParaRPr lang="ro-RO" sz="2000" dirty="0"/>
          </a:p>
        </p:txBody>
      </p:sp>
      <p:sp>
        <p:nvSpPr>
          <p:cNvPr id="4" name="Rectangle 3"/>
          <p:cNvSpPr/>
          <p:nvPr/>
        </p:nvSpPr>
        <p:spPr>
          <a:xfrm>
            <a:off x="1823310" y="4956050"/>
            <a:ext cx="6858000" cy="17543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o-RO" altLang="ro-RO" dirty="0" err="1">
                <a:solidFill>
                  <a:schemeClr val="bg1"/>
                </a:solidFill>
              </a:rPr>
              <a:t>Frecvenţa</a:t>
            </a:r>
            <a:r>
              <a:rPr lang="ro-RO" altLang="ro-RO" dirty="0">
                <a:solidFill>
                  <a:schemeClr val="bg1"/>
                </a:solidFill>
              </a:rPr>
              <a:t> </a:t>
            </a:r>
            <a:r>
              <a:rPr lang="ro-RO" altLang="ro-RO" dirty="0" err="1">
                <a:solidFill>
                  <a:schemeClr val="bg1"/>
                </a:solidFill>
              </a:rPr>
              <a:t>şi</a:t>
            </a:r>
            <a:r>
              <a:rPr lang="ro-RO" altLang="ro-RO" dirty="0">
                <a:solidFill>
                  <a:schemeClr val="bg1"/>
                </a:solidFill>
              </a:rPr>
              <a:t> </a:t>
            </a:r>
            <a:r>
              <a:rPr lang="ro-RO" altLang="ro-RO" dirty="0" err="1">
                <a:solidFill>
                  <a:schemeClr val="bg1"/>
                </a:solidFill>
              </a:rPr>
              <a:t>modalităţile</a:t>
            </a:r>
            <a:r>
              <a:rPr lang="ro-RO" altLang="ro-RO" dirty="0">
                <a:solidFill>
                  <a:schemeClr val="bg1"/>
                </a:solidFill>
              </a:rPr>
              <a:t> de organizare </a:t>
            </a:r>
            <a:r>
              <a:rPr lang="ro-RO" altLang="ro-RO" dirty="0" err="1">
                <a:solidFill>
                  <a:schemeClr val="bg1"/>
                </a:solidFill>
              </a:rPr>
              <a:t>şi</a:t>
            </a:r>
            <a:r>
              <a:rPr lang="ro-RO" altLang="ro-RO" dirty="0">
                <a:solidFill>
                  <a:schemeClr val="bg1"/>
                </a:solidFill>
              </a:rPr>
              <a:t> </a:t>
            </a:r>
            <a:r>
              <a:rPr lang="ro-RO" altLang="ro-RO" dirty="0" err="1">
                <a:solidFill>
                  <a:schemeClr val="bg1"/>
                </a:solidFill>
              </a:rPr>
              <a:t>desfăşurare</a:t>
            </a:r>
            <a:r>
              <a:rPr lang="ro-RO" altLang="ro-RO" dirty="0">
                <a:solidFill>
                  <a:schemeClr val="bg1"/>
                </a:solidFill>
              </a:rPr>
              <a:t> a </a:t>
            </a:r>
            <a:r>
              <a:rPr lang="ro-RO" altLang="ro-RO" dirty="0" err="1">
                <a:solidFill>
                  <a:schemeClr val="bg1"/>
                </a:solidFill>
              </a:rPr>
              <a:t>exerciţiilor</a:t>
            </a:r>
            <a:r>
              <a:rPr lang="ro-RO" altLang="ro-RO" dirty="0">
                <a:solidFill>
                  <a:schemeClr val="bg1"/>
                </a:solidFill>
              </a:rPr>
              <a:t> de testare a planurilor de </a:t>
            </a:r>
            <a:r>
              <a:rPr lang="ro-RO" altLang="ro-RO" dirty="0" err="1">
                <a:solidFill>
                  <a:schemeClr val="bg1"/>
                </a:solidFill>
              </a:rPr>
              <a:t>urgenţă</a:t>
            </a:r>
            <a:r>
              <a:rPr lang="ro-RO" altLang="ro-RO" dirty="0">
                <a:solidFill>
                  <a:schemeClr val="bg1"/>
                </a:solidFill>
              </a:rPr>
              <a:t> se dimensionează, corelându-se cu accidentele/evenimentele petrecute, concluziile rezultate din </a:t>
            </a:r>
            <a:r>
              <a:rPr lang="ro-RO" altLang="ro-RO" dirty="0" err="1">
                <a:solidFill>
                  <a:schemeClr val="bg1"/>
                </a:solidFill>
              </a:rPr>
              <a:t>inspecţiile</a:t>
            </a:r>
            <a:r>
              <a:rPr lang="ro-RO" altLang="ro-RO" dirty="0">
                <a:solidFill>
                  <a:schemeClr val="bg1"/>
                </a:solidFill>
              </a:rPr>
              <a:t> pe aceste amplasamente, gradul de pregătire a </a:t>
            </a:r>
            <a:r>
              <a:rPr lang="ro-RO" altLang="ro-RO" dirty="0" err="1">
                <a:solidFill>
                  <a:schemeClr val="bg1"/>
                </a:solidFill>
              </a:rPr>
              <a:t>forţelor</a:t>
            </a:r>
            <a:r>
              <a:rPr lang="ro-RO" altLang="ro-RO" dirty="0">
                <a:solidFill>
                  <a:schemeClr val="bg1"/>
                </a:solidFill>
              </a:rPr>
              <a:t> de </a:t>
            </a:r>
            <a:r>
              <a:rPr lang="ro-RO" altLang="ro-RO" dirty="0" err="1">
                <a:solidFill>
                  <a:schemeClr val="bg1"/>
                </a:solidFill>
              </a:rPr>
              <a:t>intervenţie</a:t>
            </a:r>
            <a:r>
              <a:rPr lang="ro-RO" altLang="ro-RO" dirty="0">
                <a:solidFill>
                  <a:schemeClr val="bg1"/>
                </a:solidFill>
              </a:rPr>
              <a:t>, schimbările </a:t>
            </a:r>
            <a:r>
              <a:rPr lang="ro-RO" altLang="ro-RO" dirty="0" err="1">
                <a:solidFill>
                  <a:schemeClr val="bg1"/>
                </a:solidFill>
              </a:rPr>
              <a:t>şi</a:t>
            </a:r>
            <a:r>
              <a:rPr lang="ro-RO" altLang="ro-RO" dirty="0">
                <a:solidFill>
                  <a:schemeClr val="bg1"/>
                </a:solidFill>
              </a:rPr>
              <a:t> modernizările </a:t>
            </a:r>
            <a:r>
              <a:rPr lang="ro-RO" altLang="ro-RO" dirty="0" err="1">
                <a:solidFill>
                  <a:schemeClr val="bg1"/>
                </a:solidFill>
              </a:rPr>
              <a:t>instalaţiilor</a:t>
            </a:r>
            <a:r>
              <a:rPr lang="ro-RO" altLang="ro-RO" dirty="0">
                <a:solidFill>
                  <a:schemeClr val="bg1"/>
                </a:solidFill>
              </a:rPr>
              <a:t> de pe amplasament etc., dar nu pot </a:t>
            </a:r>
            <a:r>
              <a:rPr lang="ro-RO" altLang="ro-RO" dirty="0" err="1">
                <a:solidFill>
                  <a:schemeClr val="bg1"/>
                </a:solidFill>
              </a:rPr>
              <a:t>depăşi</a:t>
            </a:r>
            <a:r>
              <a:rPr lang="ro-RO" altLang="ro-RO" dirty="0">
                <a:solidFill>
                  <a:schemeClr val="bg1"/>
                </a:solidFill>
              </a:rPr>
              <a:t> o perioadă mai mare de 3 ani.</a:t>
            </a:r>
            <a:endParaRPr lang="en-US" altLang="ro-RO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620" y="5171493"/>
            <a:ext cx="549738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o-RO" sz="2000" dirty="0"/>
              <a:t>În cazul platformelor industriale </a:t>
            </a:r>
            <a:r>
              <a:rPr lang="ro-RO" sz="2000" dirty="0" err="1"/>
              <a:t>şi</a:t>
            </a:r>
            <a:r>
              <a:rPr lang="ro-RO" sz="2000" dirty="0"/>
              <a:t> grupurilor domino, la testarea planurilor de </a:t>
            </a:r>
            <a:r>
              <a:rPr lang="ro-RO" sz="2000" dirty="0" err="1"/>
              <a:t>urgenţă</a:t>
            </a:r>
            <a:r>
              <a:rPr lang="ro-RO" sz="2000" dirty="0"/>
              <a:t>, cel </a:t>
            </a:r>
            <a:r>
              <a:rPr lang="ro-RO" sz="2000" dirty="0" err="1"/>
              <a:t>puţin</a:t>
            </a:r>
            <a:r>
              <a:rPr lang="ro-RO" sz="2000" dirty="0"/>
              <a:t> o dată la trei ani se execută un </a:t>
            </a:r>
            <a:r>
              <a:rPr lang="ro-RO" sz="2000" dirty="0" err="1"/>
              <a:t>exerciţiu</a:t>
            </a:r>
            <a:r>
              <a:rPr lang="ro-RO" sz="2000" dirty="0"/>
              <a:t> de testare cu implicarea întregii platforme sau grup domino. </a:t>
            </a:r>
          </a:p>
        </p:txBody>
      </p:sp>
      <p:pic>
        <p:nvPicPr>
          <p:cNvPr id="15362" name="Picture 2" descr="Imagini pentru eval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43" y="341258"/>
            <a:ext cx="1713397" cy="1713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0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o-RO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256496"/>
              </p:ext>
            </p:extLst>
          </p:nvPr>
        </p:nvGraphicFramePr>
        <p:xfrm>
          <a:off x="-9150" y="2054655"/>
          <a:ext cx="7466013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539040" y="3021841"/>
            <a:ext cx="2155995" cy="1985165"/>
            <a:chOff x="6558403" y="2818180"/>
            <a:chExt cx="2155995" cy="1985165"/>
          </a:xfrm>
        </p:grpSpPr>
        <p:sp>
          <p:nvSpPr>
            <p:cNvPr id="7" name="Oval 6"/>
            <p:cNvSpPr/>
            <p:nvPr/>
          </p:nvSpPr>
          <p:spPr>
            <a:xfrm>
              <a:off x="6643819" y="2818180"/>
              <a:ext cx="1985165" cy="1985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58403" y="3349097"/>
              <a:ext cx="2155995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n-NO" dirty="0"/>
                <a:t>art. </a:t>
              </a:r>
              <a:r>
                <a:rPr lang="nn-NO" dirty="0" smtClean="0"/>
                <a:t>12</a:t>
              </a:r>
              <a:r>
                <a:rPr lang="ro-RO" dirty="0" smtClean="0"/>
                <a:t> </a:t>
              </a:r>
              <a:r>
                <a:rPr lang="ro-RO" dirty="0"/>
                <a:t>alin. (1)</a:t>
              </a:r>
            </a:p>
            <a:p>
              <a:pPr algn="ctr"/>
              <a:r>
                <a:rPr lang="nn-NO" dirty="0" smtClean="0"/>
                <a:t> </a:t>
              </a:r>
              <a:r>
                <a:rPr lang="nn-NO" dirty="0"/>
                <a:t>din </a:t>
              </a:r>
              <a:r>
                <a:rPr lang="nn-NO" dirty="0" err="1"/>
                <a:t>Legea</a:t>
              </a:r>
              <a:r>
                <a:rPr lang="nn-NO" dirty="0"/>
                <a:t> nr. </a:t>
              </a:r>
              <a:r>
                <a:rPr lang="nn-NO" dirty="0" smtClean="0"/>
                <a:t>59/2016</a:t>
              </a:r>
              <a:endParaRPr lang="ro-RO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149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STRUCTURA CADRU A PUE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82" y="1901950"/>
            <a:ext cx="6413610" cy="42757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 sz="2400" dirty="0" smtClean="0"/>
              <a:t>Actualizări</a:t>
            </a:r>
            <a:r>
              <a:rPr lang="ro-RO" sz="2400" dirty="0"/>
              <a:t>, revizuiri, avizări </a:t>
            </a:r>
            <a:r>
              <a:rPr lang="ro-RO" sz="2400" dirty="0" err="1"/>
              <a:t>şi</a:t>
            </a:r>
            <a:r>
              <a:rPr lang="ro-RO" sz="2400" dirty="0"/>
              <a:t> </a:t>
            </a:r>
            <a:r>
              <a:rPr lang="ro-RO" sz="2400" dirty="0" err="1"/>
              <a:t>distribuţie</a:t>
            </a:r>
            <a:endParaRPr lang="ro-RO" sz="2400" dirty="0"/>
          </a:p>
          <a:p>
            <a:pPr marL="457200" indent="-457200">
              <a:buFont typeface="+mj-lt"/>
              <a:buAutoNum type="arabicPeriod"/>
            </a:pPr>
            <a:r>
              <a:rPr lang="ro-RO" sz="2400" dirty="0" err="1" smtClean="0"/>
              <a:t>Generalităţi</a:t>
            </a:r>
            <a:r>
              <a:rPr lang="ro-RO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 dirty="0" smtClean="0"/>
              <a:t>Activarea </a:t>
            </a:r>
            <a:r>
              <a:rPr lang="ro-RO" sz="2400" dirty="0"/>
              <a:t>planului / încetarea </a:t>
            </a:r>
            <a:r>
              <a:rPr lang="ro-RO" sz="2400" dirty="0" err="1"/>
              <a:t>urgenţei</a:t>
            </a:r>
            <a:r>
              <a:rPr lang="ro-RO" sz="2400" dirty="0"/>
              <a:t> în afara amplasamentului</a:t>
            </a:r>
          </a:p>
          <a:p>
            <a:pPr lvl="1"/>
            <a:r>
              <a:rPr lang="ro-RO" sz="2400" dirty="0"/>
              <a:t>Când se activează planul </a:t>
            </a:r>
            <a:endParaRPr lang="ro-RO" sz="2400" dirty="0" smtClean="0"/>
          </a:p>
          <a:p>
            <a:pPr lvl="1"/>
            <a:r>
              <a:rPr lang="ro-RO" sz="2400" dirty="0"/>
              <a:t>Persoane responsabile de activarea planului </a:t>
            </a:r>
            <a:endParaRPr lang="ro-RO" sz="2400" dirty="0" smtClean="0"/>
          </a:p>
          <a:p>
            <a:pPr lvl="1"/>
            <a:r>
              <a:rPr lang="pt-BR" sz="2400" dirty="0" err="1"/>
              <a:t>Modul</a:t>
            </a:r>
            <a:r>
              <a:rPr lang="pt-BR" sz="2400" dirty="0"/>
              <a:t> de </a:t>
            </a:r>
            <a:r>
              <a:rPr lang="pt-BR" sz="2400" dirty="0" err="1"/>
              <a:t>activare</a:t>
            </a:r>
            <a:r>
              <a:rPr lang="pt-BR" sz="2400" dirty="0"/>
              <a:t> a </a:t>
            </a:r>
            <a:r>
              <a:rPr lang="pt-BR" sz="2400" dirty="0" err="1"/>
              <a:t>planului</a:t>
            </a:r>
            <a:r>
              <a:rPr lang="pt-BR" sz="2400" dirty="0"/>
              <a:t> </a:t>
            </a:r>
            <a:endParaRPr lang="ro-RO" sz="2400" dirty="0" smtClean="0"/>
          </a:p>
          <a:p>
            <a:pPr lvl="1"/>
            <a:r>
              <a:rPr lang="ro-RO" sz="2400" dirty="0" err="1"/>
              <a:t>Informaţiile</a:t>
            </a:r>
            <a:r>
              <a:rPr lang="ro-RO" sz="2400" dirty="0"/>
              <a:t> care se furnizează în caz de </a:t>
            </a:r>
            <a:r>
              <a:rPr lang="ro-RO" sz="2400" dirty="0" smtClean="0"/>
              <a:t>accident</a:t>
            </a:r>
          </a:p>
          <a:p>
            <a:pPr lvl="1"/>
            <a:r>
              <a:rPr lang="ro-RO" sz="2400" dirty="0"/>
              <a:t>Încetarea </a:t>
            </a:r>
            <a:r>
              <a:rPr lang="ro-RO" sz="2400" dirty="0" err="1"/>
              <a:t>urgenţei</a:t>
            </a:r>
            <a:r>
              <a:rPr lang="ro-RO" sz="2400" dirty="0"/>
              <a:t> </a:t>
            </a:r>
            <a:endParaRPr lang="ro-RO" sz="2400" dirty="0" smtClean="0"/>
          </a:p>
        </p:txBody>
      </p:sp>
    </p:spTree>
    <p:extLst>
      <p:ext uri="{BB962C8B-B14F-4D97-AF65-F5344CB8AC3E}">
        <p14:creationId xmlns:p14="http://schemas.microsoft.com/office/powerpoint/2010/main" val="183060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STRUCTURA CADRU A PUE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2665475"/>
            <a:ext cx="6413610" cy="33595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o-RO" sz="2400" dirty="0" smtClean="0"/>
              <a:t>Zone </a:t>
            </a:r>
            <a:r>
              <a:rPr lang="ro-RO" sz="2400" dirty="0"/>
              <a:t>de planificare la </a:t>
            </a:r>
            <a:r>
              <a:rPr lang="ro-RO" sz="2400" dirty="0" err="1" smtClean="0"/>
              <a:t>urgenţă</a:t>
            </a:r>
            <a:endParaRPr lang="ro-RO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it-IT" sz="2400" dirty="0" err="1" smtClean="0"/>
              <a:t>Înştiinţare</a:t>
            </a:r>
            <a:r>
              <a:rPr lang="it-IT" sz="2400" dirty="0" smtClean="0"/>
              <a:t> </a:t>
            </a:r>
            <a:r>
              <a:rPr lang="it-IT" sz="2400" dirty="0"/>
              <a:t>/ </a:t>
            </a:r>
            <a:r>
              <a:rPr lang="it-IT" sz="2400" dirty="0" err="1"/>
              <a:t>alarmare</a:t>
            </a:r>
            <a:r>
              <a:rPr lang="it-IT" sz="2400" dirty="0"/>
              <a:t> / evacuare / </a:t>
            </a:r>
            <a:r>
              <a:rPr lang="it-IT" sz="2400" dirty="0" err="1" smtClean="0"/>
              <a:t>adăpostire</a:t>
            </a:r>
            <a:endParaRPr lang="ro-RO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ro-RO" sz="2400" dirty="0" smtClean="0"/>
              <a:t>Scenariile accidentale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o-RO" sz="2400" dirty="0" err="1" smtClean="0"/>
              <a:t>Intervenţia</a:t>
            </a:r>
            <a:endParaRPr lang="ro-RO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it-IT" sz="2400" dirty="0" err="1" smtClean="0"/>
              <a:t>Informarea</a:t>
            </a:r>
            <a:r>
              <a:rPr lang="it-IT" sz="2400" dirty="0" smtClean="0"/>
              <a:t> </a:t>
            </a:r>
            <a:r>
              <a:rPr lang="it-IT" sz="2400" dirty="0" err="1"/>
              <a:t>publicului</a:t>
            </a:r>
            <a:r>
              <a:rPr lang="it-IT" sz="2400" dirty="0"/>
              <a:t> </a:t>
            </a:r>
            <a:r>
              <a:rPr lang="it-IT" sz="2400" dirty="0" err="1"/>
              <a:t>şi</a:t>
            </a:r>
            <a:r>
              <a:rPr lang="it-IT" sz="2400" dirty="0"/>
              <a:t> </a:t>
            </a:r>
            <a:r>
              <a:rPr lang="it-IT" sz="2400" dirty="0" smtClean="0"/>
              <a:t>mass-media</a:t>
            </a:r>
            <a:endParaRPr lang="ro-RO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ro-RO" sz="2400" dirty="0" err="1" smtClean="0"/>
              <a:t>Secţiunea</a:t>
            </a:r>
            <a:r>
              <a:rPr lang="ro-RO" sz="2400" dirty="0" smtClean="0"/>
              <a:t> </a:t>
            </a:r>
            <a:r>
              <a:rPr lang="ro-RO" sz="2400" dirty="0"/>
              <a:t>cartografică</a:t>
            </a:r>
          </a:p>
          <a:p>
            <a:pPr marL="0" indent="0">
              <a:buNone/>
            </a:pP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1600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SCENARII TRANSFRONTALIERE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2054655"/>
            <a:ext cx="7482545" cy="4733856"/>
          </a:xfrm>
        </p:spPr>
        <p:txBody>
          <a:bodyPr>
            <a:noAutofit/>
          </a:bodyPr>
          <a:lstStyle/>
          <a:p>
            <a:r>
              <a:rPr lang="ro-RO" sz="1800" dirty="0"/>
              <a:t>Pentru amplasamentele situate la o </a:t>
            </a:r>
            <a:r>
              <a:rPr lang="ro-RO" sz="1800" dirty="0" err="1"/>
              <a:t>distanţă</a:t>
            </a:r>
            <a:r>
              <a:rPr lang="ro-RO" sz="1800" dirty="0"/>
              <a:t> mai mică sau egală cu 15 km </a:t>
            </a:r>
            <a:r>
              <a:rPr lang="ro-RO" sz="1800" dirty="0" err="1"/>
              <a:t>faţă</a:t>
            </a:r>
            <a:r>
              <a:rPr lang="ro-RO" sz="1800" dirty="0"/>
              <a:t> de </a:t>
            </a:r>
            <a:r>
              <a:rPr lang="ro-RO" sz="1800" dirty="0" err="1"/>
              <a:t>graniţele</a:t>
            </a:r>
            <a:r>
              <a:rPr lang="ro-RO" sz="1800" dirty="0"/>
              <a:t> de stat ale României, precum </a:t>
            </a:r>
            <a:r>
              <a:rPr lang="ro-RO" sz="1800" dirty="0" err="1"/>
              <a:t>şi</a:t>
            </a:r>
            <a:r>
              <a:rPr lang="ro-RO" sz="1800" dirty="0"/>
              <a:t> pentru cele care au scenarii de eliberare de </a:t>
            </a:r>
            <a:r>
              <a:rPr lang="ro-RO" sz="1800" dirty="0" err="1"/>
              <a:t>substanţe</a:t>
            </a:r>
            <a:r>
              <a:rPr lang="ro-RO" sz="1800" dirty="0"/>
              <a:t> periculoase în apele de </a:t>
            </a:r>
            <a:r>
              <a:rPr lang="ro-RO" sz="1800" dirty="0" err="1"/>
              <a:t>suprafaţă</a:t>
            </a:r>
            <a:r>
              <a:rPr lang="ro-RO" sz="1800" dirty="0"/>
              <a:t> din bazinele de </a:t>
            </a:r>
            <a:r>
              <a:rPr lang="ro-RO" sz="1800" dirty="0" err="1"/>
              <a:t>recepţie</a:t>
            </a:r>
            <a:r>
              <a:rPr lang="ro-RO" sz="1800" dirty="0"/>
              <a:t> ale râurilor care delimitează, traversează sau sunt </a:t>
            </a:r>
            <a:r>
              <a:rPr lang="ro-RO" sz="1800" dirty="0" err="1"/>
              <a:t>poziţionate</a:t>
            </a:r>
            <a:r>
              <a:rPr lang="ro-RO" sz="1800" dirty="0"/>
              <a:t> pe </a:t>
            </a:r>
            <a:r>
              <a:rPr lang="ro-RO" sz="1800" dirty="0" err="1"/>
              <a:t>graniţele</a:t>
            </a:r>
            <a:r>
              <a:rPr lang="ro-RO" sz="1800" dirty="0"/>
              <a:t> de stat ale României </a:t>
            </a:r>
            <a:r>
              <a:rPr lang="ro-RO" sz="1800" dirty="0" err="1"/>
              <a:t>şi</a:t>
            </a:r>
            <a:r>
              <a:rPr lang="ro-RO" sz="1800" dirty="0"/>
              <a:t> situate la o </a:t>
            </a:r>
            <a:r>
              <a:rPr lang="ro-RO" sz="1800" dirty="0" err="1"/>
              <a:t>distanţă</a:t>
            </a:r>
            <a:r>
              <a:rPr lang="ro-RO" sz="1800" dirty="0"/>
              <a:t> mai mică sau egală cu cea care corespunde unei durate de curgere a apei în albie de două zile, cu o viteză medie de curgere a acesteia, PUE se avizează </a:t>
            </a:r>
            <a:r>
              <a:rPr lang="ro-RO" sz="1800" dirty="0" err="1"/>
              <a:t>şi</a:t>
            </a:r>
            <a:r>
              <a:rPr lang="ro-RO" sz="1800" dirty="0"/>
              <a:t> de către Inspectoratul General. </a:t>
            </a:r>
          </a:p>
          <a:p>
            <a:r>
              <a:rPr lang="ro-RO" altLang="ro-RO" sz="1800" dirty="0"/>
              <a:t>ISU transmite </a:t>
            </a:r>
            <a:r>
              <a:rPr lang="ro-RO" altLang="ro-RO" sz="1800" dirty="0" err="1"/>
              <a:t>autorităţilor</a:t>
            </a:r>
            <a:r>
              <a:rPr lang="ro-RO" altLang="ro-RO" sz="1800" dirty="0"/>
              <a:t> competente locale similare, din zonele afectate, din </a:t>
            </a:r>
            <a:r>
              <a:rPr lang="ro-RO" altLang="ro-RO" sz="1800" dirty="0" err="1"/>
              <a:t>ţara</a:t>
            </a:r>
            <a:r>
              <a:rPr lang="ro-RO" altLang="ro-RO" sz="1800" dirty="0"/>
              <a:t> vecină, o notificare semnată de prefect</a:t>
            </a:r>
          </a:p>
          <a:p>
            <a:r>
              <a:rPr lang="ro-RO" sz="1800" dirty="0"/>
              <a:t>ISU transmite </a:t>
            </a:r>
            <a:r>
              <a:rPr lang="ro-RO" sz="1800" dirty="0" err="1"/>
              <a:t>autorităţilor</a:t>
            </a:r>
            <a:r>
              <a:rPr lang="ro-RO" sz="1800" dirty="0"/>
              <a:t> </a:t>
            </a:r>
            <a:r>
              <a:rPr lang="ro-RO" sz="1800" dirty="0" err="1"/>
              <a:t>administraţiei</a:t>
            </a:r>
            <a:r>
              <a:rPr lang="ro-RO" sz="1800" dirty="0"/>
              <a:t> publice locale, din zonele afectate, din </a:t>
            </a:r>
            <a:r>
              <a:rPr lang="ro-RO" sz="1800" dirty="0" err="1"/>
              <a:t>ţara</a:t>
            </a:r>
            <a:r>
              <a:rPr lang="ro-RO" sz="1800" dirty="0"/>
              <a:t> vecină </a:t>
            </a:r>
            <a:r>
              <a:rPr lang="ro-RO" sz="1800" dirty="0" smtClean="0"/>
              <a:t>un extras din plan din care sunt excluse </a:t>
            </a:r>
            <a:r>
              <a:rPr lang="ro-RO" sz="1800" dirty="0" err="1" smtClean="0"/>
              <a:t>informaţiile</a:t>
            </a:r>
            <a:r>
              <a:rPr lang="ro-RO" sz="1800" dirty="0" smtClean="0"/>
              <a:t> </a:t>
            </a:r>
            <a:r>
              <a:rPr lang="ro-RO" sz="1800" dirty="0" err="1" smtClean="0"/>
              <a:t>confidenţiale</a:t>
            </a:r>
            <a:r>
              <a:rPr lang="ro-RO" sz="1800" dirty="0" smtClean="0"/>
              <a:t> – pentru asigurarea consultării publicului</a:t>
            </a:r>
          </a:p>
          <a:p>
            <a:r>
              <a:rPr lang="ro-RO" sz="1800" dirty="0" smtClean="0"/>
              <a:t>IGSU transmite către </a:t>
            </a:r>
            <a:r>
              <a:rPr lang="ro-RO" sz="1800" dirty="0" err="1"/>
              <a:t>autorităţile</a:t>
            </a:r>
            <a:r>
              <a:rPr lang="ro-RO" sz="1800" dirty="0"/>
              <a:t> competente de la nivel </a:t>
            </a:r>
            <a:r>
              <a:rPr lang="ro-RO" sz="1800" dirty="0" err="1"/>
              <a:t>naţional</a:t>
            </a:r>
            <a:r>
              <a:rPr lang="ro-RO" sz="1800" dirty="0"/>
              <a:t> din </a:t>
            </a:r>
            <a:r>
              <a:rPr lang="ro-RO" sz="1800" dirty="0" err="1"/>
              <a:t>ţara</a:t>
            </a:r>
            <a:r>
              <a:rPr lang="ro-RO" sz="1800" dirty="0"/>
              <a:t> în </a:t>
            </a:r>
            <a:r>
              <a:rPr lang="ro-RO" sz="1800" dirty="0" smtClean="0"/>
              <a:t>cauză notificarea și </a:t>
            </a:r>
            <a:r>
              <a:rPr lang="ro-RO" sz="1800" dirty="0"/>
              <a:t>un extras din plan din care sunt excluse </a:t>
            </a:r>
            <a:r>
              <a:rPr lang="ro-RO" sz="1800" dirty="0" err="1"/>
              <a:t>informaţiile</a:t>
            </a:r>
            <a:r>
              <a:rPr lang="ro-RO" sz="1800" dirty="0"/>
              <a:t> </a:t>
            </a:r>
            <a:r>
              <a:rPr lang="ro-RO" sz="1800" dirty="0" err="1"/>
              <a:t>confidenţiale</a:t>
            </a:r>
            <a:r>
              <a:rPr lang="ro-RO" sz="1800" dirty="0"/>
              <a:t> </a:t>
            </a:r>
          </a:p>
        </p:txBody>
      </p:sp>
      <p:pic>
        <p:nvPicPr>
          <p:cNvPr id="16388" name="Picture 4" descr="Imagini pentru country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116140"/>
            <a:ext cx="2678716" cy="17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8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SCENARII INTERJUDEȚENE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96541"/>
            <a:ext cx="5497380" cy="3970330"/>
          </a:xfrm>
        </p:spPr>
        <p:txBody>
          <a:bodyPr>
            <a:normAutofit/>
          </a:bodyPr>
          <a:lstStyle/>
          <a:p>
            <a:r>
              <a:rPr lang="ro-RO" sz="2400" dirty="0" smtClean="0"/>
              <a:t>Pentru scenarii cu impact asupra teritoriului </a:t>
            </a:r>
            <a:r>
              <a:rPr lang="ro-RO" sz="2400" dirty="0"/>
              <a:t>administrativ al unui </a:t>
            </a:r>
            <a:r>
              <a:rPr lang="ro-RO" sz="2400" dirty="0" err="1"/>
              <a:t>judeţ</a:t>
            </a:r>
            <a:r>
              <a:rPr lang="ro-RO" sz="2400" dirty="0"/>
              <a:t> </a:t>
            </a:r>
            <a:r>
              <a:rPr lang="ro-RO" sz="2400" dirty="0" smtClean="0"/>
              <a:t>vecin:</a:t>
            </a:r>
          </a:p>
          <a:p>
            <a:pPr lvl="1"/>
            <a:r>
              <a:rPr lang="ro-RO" sz="2000" dirty="0" smtClean="0"/>
              <a:t>planul </a:t>
            </a:r>
            <a:r>
              <a:rPr lang="ro-RO" sz="2000" dirty="0"/>
              <a:t>de </a:t>
            </a:r>
            <a:r>
              <a:rPr lang="ro-RO" sz="2000" dirty="0" err="1"/>
              <a:t>urgenţă</a:t>
            </a:r>
            <a:r>
              <a:rPr lang="ro-RO" sz="2000" dirty="0"/>
              <a:t> externă se va elabora în cooperare </a:t>
            </a:r>
            <a:r>
              <a:rPr lang="ro-RO" sz="2000" dirty="0" err="1"/>
              <a:t>şi</a:t>
            </a:r>
            <a:r>
              <a:rPr lang="ro-RO" sz="2000" dirty="0"/>
              <a:t> cu </a:t>
            </a:r>
            <a:r>
              <a:rPr lang="ro-RO" sz="2000" dirty="0" err="1"/>
              <a:t>autorităţile</a:t>
            </a:r>
            <a:r>
              <a:rPr lang="ro-RO" sz="2000" dirty="0"/>
              <a:t> relevante din cadrul </a:t>
            </a:r>
            <a:r>
              <a:rPr lang="ro-RO" sz="2000" dirty="0" err="1"/>
              <a:t>judeţului</a:t>
            </a:r>
            <a:r>
              <a:rPr lang="ro-RO" sz="2000" dirty="0"/>
              <a:t> vecin în </a:t>
            </a:r>
            <a:r>
              <a:rPr lang="ro-RO" sz="2000" dirty="0" smtClean="0"/>
              <a:t>cauză.</a:t>
            </a:r>
          </a:p>
          <a:p>
            <a:pPr lvl="1"/>
            <a:r>
              <a:rPr lang="ro-RO" sz="2000" dirty="0"/>
              <a:t>o</a:t>
            </a:r>
            <a:r>
              <a:rPr lang="ro-RO" sz="2000" dirty="0" smtClean="0"/>
              <a:t>rganizarea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err="1"/>
              <a:t>desfăşurarea</a:t>
            </a:r>
            <a:r>
              <a:rPr lang="ro-RO" sz="2000" dirty="0"/>
              <a:t> </a:t>
            </a:r>
            <a:r>
              <a:rPr lang="ro-RO" sz="2000" dirty="0" err="1"/>
              <a:t>acţiunilor</a:t>
            </a:r>
            <a:r>
              <a:rPr lang="ro-RO" sz="2000" dirty="0"/>
              <a:t> de </a:t>
            </a:r>
            <a:r>
              <a:rPr lang="ro-RO" sz="2000" dirty="0" err="1"/>
              <a:t>intervenţie</a:t>
            </a:r>
            <a:r>
              <a:rPr lang="ro-RO" sz="2000" dirty="0"/>
              <a:t> </a:t>
            </a:r>
            <a:r>
              <a:rPr lang="ro-RO" sz="2000" dirty="0" smtClean="0"/>
              <a:t>se </a:t>
            </a:r>
            <a:r>
              <a:rPr lang="ro-RO" sz="2000" dirty="0"/>
              <a:t>face coordonat la nivelul </a:t>
            </a:r>
            <a:r>
              <a:rPr lang="ro-RO" sz="2000" dirty="0" err="1"/>
              <a:t>instituţiei</a:t>
            </a:r>
            <a:r>
              <a:rPr lang="ro-RO" sz="2000" dirty="0"/>
              <a:t> prefectului, precum </a:t>
            </a:r>
            <a:r>
              <a:rPr lang="ro-RO" sz="2000" dirty="0" err="1"/>
              <a:t>şi</a:t>
            </a:r>
            <a:r>
              <a:rPr lang="ro-RO" sz="2000" dirty="0"/>
              <a:t> a tuturor </a:t>
            </a:r>
            <a:r>
              <a:rPr lang="ro-RO" sz="2000" dirty="0" err="1"/>
              <a:t>forţelor</a:t>
            </a:r>
            <a:r>
              <a:rPr lang="ro-RO" sz="2000" dirty="0"/>
              <a:t> de </a:t>
            </a:r>
            <a:r>
              <a:rPr lang="ro-RO" sz="2000" dirty="0" err="1"/>
              <a:t>intervenţie</a:t>
            </a:r>
            <a:r>
              <a:rPr lang="ro-RO" sz="2000" dirty="0"/>
              <a:t>. </a:t>
            </a:r>
          </a:p>
          <a:p>
            <a:endParaRPr lang="ro-RO" sz="2000" dirty="0"/>
          </a:p>
        </p:txBody>
      </p:sp>
      <p:sp>
        <p:nvSpPr>
          <p:cNvPr id="4" name="Rectangle 3"/>
          <p:cNvSpPr/>
          <p:nvPr/>
        </p:nvSpPr>
        <p:spPr>
          <a:xfrm>
            <a:off x="1670605" y="5261460"/>
            <a:ext cx="7329840" cy="120032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o-RO" altLang="ro-RO" dirty="0">
                <a:solidFill>
                  <a:schemeClr val="bg1"/>
                </a:solidFill>
              </a:rPr>
              <a:t>Planurile de </a:t>
            </a:r>
            <a:r>
              <a:rPr lang="ro-RO" altLang="ro-RO" dirty="0" err="1">
                <a:solidFill>
                  <a:schemeClr val="bg1"/>
                </a:solidFill>
              </a:rPr>
              <a:t>urgenţă</a:t>
            </a:r>
            <a:r>
              <a:rPr lang="ro-RO" altLang="ro-RO" dirty="0">
                <a:solidFill>
                  <a:schemeClr val="bg1"/>
                </a:solidFill>
              </a:rPr>
              <a:t> prevăzute în anexa 4 lit. b) punctul v) a Legii nr. 59/2016 se întocmesc cu respectarea structurii cadru a planului de </a:t>
            </a:r>
            <a:r>
              <a:rPr lang="ro-RO" altLang="ro-RO" dirty="0" err="1">
                <a:solidFill>
                  <a:schemeClr val="bg1"/>
                </a:solidFill>
              </a:rPr>
              <a:t>urgenţă</a:t>
            </a:r>
            <a:r>
              <a:rPr lang="ro-RO" altLang="ro-RO" dirty="0">
                <a:solidFill>
                  <a:schemeClr val="bg1"/>
                </a:solidFill>
              </a:rPr>
              <a:t> internă </a:t>
            </a:r>
            <a:r>
              <a:rPr lang="ro-RO" altLang="ro-RO" dirty="0" err="1">
                <a:solidFill>
                  <a:schemeClr val="bg1"/>
                </a:solidFill>
              </a:rPr>
              <a:t>şi</a:t>
            </a:r>
            <a:r>
              <a:rPr lang="ro-RO" altLang="ro-RO" dirty="0">
                <a:solidFill>
                  <a:schemeClr val="bg1"/>
                </a:solidFill>
              </a:rPr>
              <a:t> a prevederilor art. 5, art. 6 alin. (2) </a:t>
            </a:r>
            <a:r>
              <a:rPr lang="ro-RO" altLang="ro-RO" dirty="0" err="1">
                <a:solidFill>
                  <a:schemeClr val="bg1"/>
                </a:solidFill>
              </a:rPr>
              <a:t>şi</a:t>
            </a:r>
            <a:r>
              <a:rPr lang="ro-RO" altLang="ro-RO" dirty="0">
                <a:solidFill>
                  <a:schemeClr val="bg1"/>
                </a:solidFill>
              </a:rPr>
              <a:t> (3), art. 8, art. 9 alin. (1) – (4), art. 10 </a:t>
            </a:r>
            <a:r>
              <a:rPr lang="ro-RO" altLang="ro-RO" dirty="0" err="1">
                <a:solidFill>
                  <a:schemeClr val="bg1"/>
                </a:solidFill>
              </a:rPr>
              <a:t>şi</a:t>
            </a:r>
            <a:r>
              <a:rPr lang="ro-RO" altLang="ro-RO" dirty="0">
                <a:solidFill>
                  <a:schemeClr val="bg1"/>
                </a:solidFill>
              </a:rPr>
              <a:t> art. 11 din </a:t>
            </a:r>
            <a:r>
              <a:rPr lang="ro-RO" altLang="ro-RO" dirty="0" smtClean="0">
                <a:solidFill>
                  <a:schemeClr val="bg1"/>
                </a:solidFill>
              </a:rPr>
              <a:t>normele </a:t>
            </a:r>
            <a:r>
              <a:rPr lang="ro-RO" altLang="ro-RO" dirty="0">
                <a:solidFill>
                  <a:schemeClr val="bg1"/>
                </a:solidFill>
              </a:rPr>
              <a:t>metodologice.</a:t>
            </a:r>
            <a:r>
              <a:rPr lang="en-US" altLang="ro-RO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410" name="Picture 2" descr="Imagini pentru hotar jud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15" y="374900"/>
            <a:ext cx="2368425" cy="17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83301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Estimarea efectelor accidentelor majore</a:t>
            </a:r>
            <a:endParaRPr lang="ro-RO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06468"/>
              </p:ext>
            </p:extLst>
          </p:nvPr>
        </p:nvGraphicFramePr>
        <p:xfrm>
          <a:off x="1670605" y="1291130"/>
          <a:ext cx="6413500" cy="427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25"/>
          <p:cNvSpPr/>
          <p:nvPr/>
        </p:nvSpPr>
        <p:spPr>
          <a:xfrm>
            <a:off x="3349632" y="4650155"/>
            <a:ext cx="3054100" cy="122164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 smtClean="0"/>
              <a:t>Analiza consecințelor</a:t>
            </a:r>
            <a:endParaRPr lang="ro-RO" sz="2800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4571273" y="3733925"/>
            <a:ext cx="453997" cy="76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8" name="Down Arrow 27"/>
          <p:cNvSpPr/>
          <p:nvPr/>
        </p:nvSpPr>
        <p:spPr>
          <a:xfrm rot="13593569">
            <a:off x="5896160" y="4084894"/>
            <a:ext cx="453997" cy="76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Down Arrow 28"/>
          <p:cNvSpPr/>
          <p:nvPr/>
        </p:nvSpPr>
        <p:spPr>
          <a:xfrm rot="7787834">
            <a:off x="3255833" y="4155040"/>
            <a:ext cx="453997" cy="76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085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Efecte asupra elementelor vulnerabile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901950"/>
            <a:ext cx="3775079" cy="4733855"/>
          </a:xfrm>
        </p:spPr>
        <p:txBody>
          <a:bodyPr>
            <a:normAutofit/>
          </a:bodyPr>
          <a:lstStyle/>
          <a:p>
            <a:r>
              <a:rPr lang="ro-RO" sz="2000" dirty="0" smtClean="0"/>
              <a:t>efecte </a:t>
            </a:r>
            <a:r>
              <a:rPr lang="ro-RO" sz="2000" dirty="0"/>
              <a:t>mecanice generate de suprapresiunea în frontul undei de </a:t>
            </a:r>
            <a:r>
              <a:rPr lang="ro-RO" sz="2000" dirty="0" err="1"/>
              <a:t>şoc</a:t>
            </a:r>
            <a:r>
              <a:rPr lang="ro-RO" sz="2000" dirty="0"/>
              <a:t> sau de proiectile - efectul de </a:t>
            </a:r>
            <a:r>
              <a:rPr lang="ro-RO" sz="2000" dirty="0" err="1"/>
              <a:t>misil</a:t>
            </a:r>
            <a:r>
              <a:rPr lang="ro-RO" sz="2000" dirty="0"/>
              <a:t>;</a:t>
            </a:r>
          </a:p>
          <a:p>
            <a:r>
              <a:rPr lang="ro-RO" sz="2000" dirty="0"/>
              <a:t> efecte termice generate de </a:t>
            </a:r>
            <a:r>
              <a:rPr lang="ro-RO" sz="2000" dirty="0" err="1"/>
              <a:t>radiaţia</a:t>
            </a:r>
            <a:r>
              <a:rPr lang="ro-RO" sz="2000" dirty="0"/>
              <a:t> termică;</a:t>
            </a:r>
          </a:p>
          <a:p>
            <a:r>
              <a:rPr lang="ro-RO" sz="2000" dirty="0"/>
              <a:t> efecte toxice determinate de eliberarea sau emisia de </a:t>
            </a:r>
            <a:r>
              <a:rPr lang="ro-RO" sz="2000" dirty="0" err="1"/>
              <a:t>substanţe</a:t>
            </a:r>
            <a:r>
              <a:rPr lang="ro-RO" sz="2000" dirty="0"/>
              <a:t> periculoase în atmosferă sau de contaminarea mediului provocată de deversarea necontrolată a </a:t>
            </a:r>
            <a:r>
              <a:rPr lang="ro-RO" sz="2000" dirty="0" err="1"/>
              <a:t>substanţelor</a:t>
            </a:r>
            <a:r>
              <a:rPr lang="ro-RO" sz="2000" dirty="0"/>
              <a:t> periculoase.</a:t>
            </a:r>
          </a:p>
          <a:p>
            <a:endParaRPr lang="ro-RO" sz="2000" dirty="0"/>
          </a:p>
        </p:txBody>
      </p:sp>
      <p:pic>
        <p:nvPicPr>
          <p:cNvPr id="4" name="Picture 3" descr="pag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2583075"/>
            <a:ext cx="4309136" cy="337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833014"/>
            <a:ext cx="8551480" cy="763525"/>
          </a:xfr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o-RO" sz="2800" b="0" dirty="0">
                <a:effectLst/>
                <a:latin typeface="+mn-lt"/>
              </a:rPr>
              <a:t>Valorile prag pentru efectele specifice asupra populației</a:t>
            </a:r>
            <a:endParaRPr lang="ro-RO" sz="2800" b="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061482"/>
              </p:ext>
            </p:extLst>
          </p:nvPr>
        </p:nvGraphicFramePr>
        <p:xfrm>
          <a:off x="820306" y="2297946"/>
          <a:ext cx="8180139" cy="40324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86618">
                  <a:extLst>
                    <a:ext uri="{9D8B030D-6E8A-4147-A177-3AD203B41FA5}">
                      <a16:colId xmlns:a16="http://schemas.microsoft.com/office/drawing/2014/main" val="1964245588"/>
                    </a:ext>
                  </a:extLst>
                </a:gridCol>
                <a:gridCol w="1386618">
                  <a:extLst>
                    <a:ext uri="{9D8B030D-6E8A-4147-A177-3AD203B41FA5}">
                      <a16:colId xmlns:a16="http://schemas.microsoft.com/office/drawing/2014/main" val="3988623410"/>
                    </a:ext>
                  </a:extLst>
                </a:gridCol>
                <a:gridCol w="1353584">
                  <a:extLst>
                    <a:ext uri="{9D8B030D-6E8A-4147-A177-3AD203B41FA5}">
                      <a16:colId xmlns:a16="http://schemas.microsoft.com/office/drawing/2014/main" val="3081323566"/>
                    </a:ext>
                  </a:extLst>
                </a:gridCol>
                <a:gridCol w="1407265">
                  <a:extLst>
                    <a:ext uri="{9D8B030D-6E8A-4147-A177-3AD203B41FA5}">
                      <a16:colId xmlns:a16="http://schemas.microsoft.com/office/drawing/2014/main" val="2381918293"/>
                    </a:ext>
                  </a:extLst>
                </a:gridCol>
                <a:gridCol w="1407265">
                  <a:extLst>
                    <a:ext uri="{9D8B030D-6E8A-4147-A177-3AD203B41FA5}">
                      <a16:colId xmlns:a16="http://schemas.microsoft.com/office/drawing/2014/main" val="1007978295"/>
                    </a:ext>
                  </a:extLst>
                </a:gridCol>
                <a:gridCol w="1238789">
                  <a:extLst>
                    <a:ext uri="{9D8B030D-6E8A-4147-A177-3AD203B41FA5}">
                      <a16:colId xmlns:a16="http://schemas.microsoft.com/office/drawing/2014/main" val="1224095554"/>
                    </a:ext>
                  </a:extLst>
                </a:gridCol>
              </a:tblGrid>
              <a:tr h="572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Tipul de pericol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Scenariul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Mortalitate ridicată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Prag de mortalitate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Vătămări ireversibile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Vătămări reversibile</a:t>
                      </a:r>
                      <a:endParaRPr lang="ro-RO" sz="1600" kern="1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A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87494"/>
                  </a:ext>
                </a:extLst>
              </a:tr>
              <a:tr h="572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Dispersie toxică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Eliberare SP în aer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LC</a:t>
                      </a:r>
                      <a:r>
                        <a:rPr lang="ro-RO" sz="1600" kern="150" baseline="-25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AEGL3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AEGL2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AEGL1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60110"/>
                  </a:ext>
                </a:extLst>
              </a:tr>
              <a:tr h="412561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Incendiu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 ball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fire ball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02497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Jet fire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12,5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72349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Pool fire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12,5 kW/m</a:t>
                      </a:r>
                      <a:r>
                        <a:rPr lang="ro-RO" sz="1600" kern="15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kW/m</a:t>
                      </a:r>
                      <a:r>
                        <a:rPr lang="ro-RO" sz="1600" kern="15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kW/m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68029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Flash fire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LFL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1/2 LFL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03319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BLEVE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 fire ball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 kJ/m</a:t>
                      </a:r>
                      <a:r>
                        <a:rPr lang="ro-RO" sz="1600" kern="15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39948"/>
                  </a:ext>
                </a:extLst>
              </a:tr>
              <a:tr h="41256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Explozie</a:t>
                      </a:r>
                      <a:endParaRPr lang="ro-RO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UVCE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 – 0,6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0,14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57914"/>
                  </a:ext>
                </a:extLst>
              </a:tr>
              <a:tr h="4125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CVE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0,14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 bar</a:t>
                      </a:r>
                      <a:endParaRPr lang="ro-RO" sz="1600" kern="1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600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 bar</a:t>
                      </a:r>
                      <a:endParaRPr lang="ro-RO" sz="1600" kern="1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1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72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Scenarii rezonabile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973" y="1901950"/>
            <a:ext cx="7293767" cy="4581150"/>
          </a:xfrm>
        </p:spPr>
        <p:txBody>
          <a:bodyPr>
            <a:normAutofit/>
          </a:bodyPr>
          <a:lstStyle/>
          <a:p>
            <a:r>
              <a:rPr lang="ro-RO" sz="2000" dirty="0" smtClean="0"/>
              <a:t>scurgere </a:t>
            </a:r>
            <a:r>
              <a:rPr lang="ro-RO" sz="2000" dirty="0"/>
              <a:t>de </a:t>
            </a:r>
            <a:r>
              <a:rPr lang="ro-RO" sz="2000" dirty="0" err="1"/>
              <a:t>substanţă</a:t>
            </a:r>
            <a:r>
              <a:rPr lang="ro-RO" sz="2000" dirty="0"/>
              <a:t> printr-un orificiu cu </a:t>
            </a:r>
            <a:r>
              <a:rPr lang="ro-RO" sz="2000" dirty="0" err="1"/>
              <a:t>suprafaţa</a:t>
            </a:r>
            <a:r>
              <a:rPr lang="ro-RO" sz="2000" dirty="0"/>
              <a:t> mai mică sau egală cu 100 </a:t>
            </a:r>
            <a:r>
              <a:rPr lang="ro-RO" sz="2000" dirty="0" err="1" smtClean="0"/>
              <a:t>mmp</a:t>
            </a:r>
            <a:r>
              <a:rPr lang="ro-RO" sz="2000" dirty="0" smtClean="0"/>
              <a:t>;</a:t>
            </a:r>
            <a:endParaRPr lang="ro-RO" sz="2000" dirty="0"/>
          </a:p>
          <a:p>
            <a:r>
              <a:rPr lang="ro-RO" sz="2000" dirty="0" smtClean="0"/>
              <a:t>ruptură </a:t>
            </a:r>
            <a:r>
              <a:rPr lang="ro-RO" sz="2000" dirty="0"/>
              <a:t>a unui furtun flexibil;</a:t>
            </a:r>
          </a:p>
          <a:p>
            <a:r>
              <a:rPr lang="ro-RO" sz="2000" dirty="0" smtClean="0"/>
              <a:t>ruptură </a:t>
            </a:r>
            <a:r>
              <a:rPr lang="ro-RO" sz="2000" dirty="0"/>
              <a:t>completă a unei conducte cu diametrul interior mai mic sau egal cu 20 mm;</a:t>
            </a:r>
          </a:p>
          <a:p>
            <a:r>
              <a:rPr lang="ro-RO" sz="2000" dirty="0" err="1" smtClean="0"/>
              <a:t>declanşarea</a:t>
            </a:r>
            <a:r>
              <a:rPr lang="ro-RO" sz="2000" dirty="0" smtClean="0"/>
              <a:t> </a:t>
            </a:r>
            <a:r>
              <a:rPr lang="ro-RO" sz="2000" dirty="0"/>
              <a:t>unui dispozitiv de eliberare atmosferică (supapă de suprapresiune, disc de rupere, punct de drenaj/colectare mostre);</a:t>
            </a:r>
          </a:p>
          <a:p>
            <a:r>
              <a:rPr lang="ro-RO" sz="2000" dirty="0" smtClean="0"/>
              <a:t>neaprinderea/stingerea faclei </a:t>
            </a:r>
            <a:r>
              <a:rPr lang="ro-RO" sz="2000" dirty="0"/>
              <a:t>pe durata eliberării;</a:t>
            </a:r>
          </a:p>
          <a:p>
            <a:r>
              <a:rPr lang="ro-RO" sz="2000" dirty="0" smtClean="0"/>
              <a:t>incendiu </a:t>
            </a:r>
            <a:r>
              <a:rPr lang="ro-RO" sz="2000" dirty="0"/>
              <a:t>în cuva de </a:t>
            </a:r>
            <a:r>
              <a:rPr lang="ro-RO" sz="2000" dirty="0" err="1"/>
              <a:t>retenţie</a:t>
            </a:r>
            <a:r>
              <a:rPr lang="ro-RO" sz="2000" dirty="0"/>
              <a:t> sau în exteriorul rezervorului;</a:t>
            </a:r>
          </a:p>
          <a:p>
            <a:r>
              <a:rPr lang="ro-RO" sz="2000" dirty="0" smtClean="0"/>
              <a:t>fenomene </a:t>
            </a:r>
            <a:r>
              <a:rPr lang="ro-RO" sz="2000" dirty="0"/>
              <a:t>BLEVE;</a:t>
            </a:r>
          </a:p>
          <a:p>
            <a:r>
              <a:rPr lang="ro-RO" sz="2000" dirty="0" smtClean="0"/>
              <a:t>explozii </a:t>
            </a:r>
            <a:r>
              <a:rPr lang="ro-RO" sz="2000" dirty="0"/>
              <a:t>ale materialelor explozive, etc</a:t>
            </a:r>
            <a:r>
              <a:rPr lang="ro-RO" sz="2000" dirty="0" smtClean="0"/>
              <a:t>.</a:t>
            </a:r>
            <a:endParaRPr lang="ro-RO" sz="2000" dirty="0"/>
          </a:p>
        </p:txBody>
      </p:sp>
      <p:pic>
        <p:nvPicPr>
          <p:cNvPr id="18434" name="Picture 2" descr="Imagine similar&amp;abreve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328011"/>
            <a:ext cx="2214287" cy="16458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744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Scenarii toxice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664" y="1901950"/>
            <a:ext cx="6719021" cy="4275740"/>
          </a:xfrm>
        </p:spPr>
        <p:txBody>
          <a:bodyPr>
            <a:normAutofit lnSpcReduction="10000"/>
          </a:bodyPr>
          <a:lstStyle/>
          <a:p>
            <a:r>
              <a:rPr lang="ro-RO" sz="2400" dirty="0"/>
              <a:t>S</a:t>
            </a:r>
            <a:r>
              <a:rPr lang="ro-RO" sz="2400" dirty="0" smtClean="0"/>
              <a:t>imularea </a:t>
            </a:r>
            <a:r>
              <a:rPr lang="ro-RO" sz="2400" dirty="0"/>
              <a:t>emisiilor de </a:t>
            </a:r>
            <a:r>
              <a:rPr lang="ro-RO" sz="2400" dirty="0" err="1"/>
              <a:t>substanţe</a:t>
            </a:r>
            <a:r>
              <a:rPr lang="ro-RO" sz="2400" dirty="0"/>
              <a:t> periculoase </a:t>
            </a:r>
            <a:r>
              <a:rPr lang="ro-RO" sz="2400" dirty="0" smtClean="0"/>
              <a:t> - două </a:t>
            </a:r>
            <a:r>
              <a:rPr lang="ro-RO" sz="2400" dirty="0" err="1"/>
              <a:t>situaţii</a:t>
            </a:r>
            <a:r>
              <a:rPr lang="ro-RO" sz="2400" dirty="0"/>
              <a:t> meteorologice diferite, specifice amplasamentului </a:t>
            </a:r>
            <a:r>
              <a:rPr lang="ro-RO" sz="2400" dirty="0" smtClean="0"/>
              <a:t>analizat:</a:t>
            </a:r>
          </a:p>
          <a:p>
            <a:pPr lvl="1"/>
            <a:r>
              <a:rPr lang="ro-RO" sz="2000" dirty="0" smtClean="0"/>
              <a:t>cele </a:t>
            </a:r>
            <a:r>
              <a:rPr lang="ro-RO" sz="2000" dirty="0"/>
              <a:t>mai nefavorabile, dar </a:t>
            </a:r>
            <a:r>
              <a:rPr lang="ro-RO" sz="2000" dirty="0" smtClean="0"/>
              <a:t>posibile;</a:t>
            </a:r>
          </a:p>
          <a:p>
            <a:pPr lvl="1"/>
            <a:r>
              <a:rPr lang="ro-RO" sz="2000" dirty="0" smtClean="0"/>
              <a:t>cele </a:t>
            </a:r>
            <a:r>
              <a:rPr lang="ro-RO" sz="2000" dirty="0"/>
              <a:t>mai </a:t>
            </a:r>
            <a:r>
              <a:rPr lang="ro-RO" sz="2000" dirty="0" smtClean="0"/>
              <a:t>frecvente;</a:t>
            </a:r>
            <a:endParaRPr lang="ro-RO" sz="2000" dirty="0"/>
          </a:p>
          <a:p>
            <a:r>
              <a:rPr lang="ro-RO" sz="2400" dirty="0" err="1"/>
              <a:t>Condiţiile</a:t>
            </a:r>
            <a:r>
              <a:rPr lang="ro-RO" sz="2400" dirty="0"/>
              <a:t> meteorologice selectate se descriu, cel </a:t>
            </a:r>
            <a:r>
              <a:rPr lang="ro-RO" sz="2400" dirty="0" err="1"/>
              <a:t>puţin</a:t>
            </a:r>
            <a:r>
              <a:rPr lang="ro-RO" sz="2400" dirty="0"/>
              <a:t>, pe baza următorilor parametri:</a:t>
            </a:r>
          </a:p>
          <a:p>
            <a:pPr lvl="1"/>
            <a:r>
              <a:rPr lang="ro-RO" sz="2000" dirty="0"/>
              <a:t>Viteza </a:t>
            </a:r>
            <a:r>
              <a:rPr lang="ro-RO" sz="2000" dirty="0" smtClean="0"/>
              <a:t>vântului;</a:t>
            </a:r>
            <a:endParaRPr lang="ro-RO" sz="2000" dirty="0"/>
          </a:p>
          <a:p>
            <a:pPr lvl="1"/>
            <a:r>
              <a:rPr lang="ro-RO" sz="2000" dirty="0"/>
              <a:t>Clasa de stabilitate atmosferică </a:t>
            </a:r>
            <a:r>
              <a:rPr lang="ro-RO" sz="2000" dirty="0" err="1"/>
              <a:t>Pasquill</a:t>
            </a:r>
            <a:r>
              <a:rPr lang="ro-RO" sz="2000" dirty="0"/>
              <a:t>;</a:t>
            </a:r>
          </a:p>
          <a:p>
            <a:pPr lvl="1"/>
            <a:r>
              <a:rPr lang="ro-RO" sz="2000" dirty="0"/>
              <a:t>Temperatura </a:t>
            </a:r>
            <a:r>
              <a:rPr lang="ro-RO" sz="2000" dirty="0" smtClean="0"/>
              <a:t>aerului;</a:t>
            </a:r>
            <a:endParaRPr lang="ro-RO" sz="2000" dirty="0"/>
          </a:p>
          <a:p>
            <a:pPr lvl="1"/>
            <a:r>
              <a:rPr lang="ro-RO" sz="2000" dirty="0" smtClean="0"/>
              <a:t>Umiditate;</a:t>
            </a:r>
            <a:endParaRPr lang="ro-RO" sz="2000" dirty="0"/>
          </a:p>
          <a:p>
            <a:pPr lvl="1"/>
            <a:r>
              <a:rPr lang="ro-RO" sz="2000" dirty="0" err="1"/>
              <a:t>Radiaţie</a:t>
            </a:r>
            <a:r>
              <a:rPr lang="ro-RO" sz="2000" dirty="0"/>
              <a:t> </a:t>
            </a:r>
            <a:r>
              <a:rPr lang="ro-RO" sz="2000" dirty="0" smtClean="0"/>
              <a:t>solara.</a:t>
            </a:r>
            <a:endParaRPr lang="ro-RO" sz="2000" dirty="0"/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69061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666" y="2054655"/>
            <a:ext cx="6719019" cy="4275740"/>
          </a:xfrm>
        </p:spPr>
        <p:txBody>
          <a:bodyPr>
            <a:normAutofit/>
          </a:bodyPr>
          <a:lstStyle/>
          <a:p>
            <a:r>
              <a:rPr lang="ro-RO" sz="2000" dirty="0"/>
              <a:t>În vederea stabilirii dimensiunii zonelor de planificare la </a:t>
            </a:r>
            <a:r>
              <a:rPr lang="ro-RO" sz="2000" dirty="0" err="1"/>
              <a:t>urgenţă</a:t>
            </a:r>
            <a:r>
              <a:rPr lang="ro-RO" sz="2000" dirty="0"/>
              <a:t> se vor utiliza scenariile evenimentelor rezonabile, cu probabilitate de manifestare mai mare de  </a:t>
            </a:r>
            <a:r>
              <a:rPr lang="ro-RO" sz="2000" dirty="0" smtClean="0"/>
              <a:t>10^-</a:t>
            </a:r>
            <a:r>
              <a:rPr lang="ro-RO" sz="2000" dirty="0"/>
              <a:t>6, calculate conform unei metodologii sistematice de analiză a riscului. </a:t>
            </a:r>
          </a:p>
          <a:p>
            <a:r>
              <a:rPr lang="ro-RO" sz="2000" dirty="0"/>
              <a:t>Analiza </a:t>
            </a:r>
            <a:r>
              <a:rPr lang="ro-RO" sz="2000" dirty="0" err="1"/>
              <a:t>consecinţelor</a:t>
            </a:r>
            <a:r>
              <a:rPr lang="ro-RO" sz="2000" dirty="0"/>
              <a:t> emisiilor de </a:t>
            </a:r>
            <a:r>
              <a:rPr lang="ro-RO" sz="2000" dirty="0" err="1"/>
              <a:t>substanţe</a:t>
            </a:r>
            <a:r>
              <a:rPr lang="ro-RO" sz="2000" dirty="0"/>
              <a:t> periculoase ce prezintă efecte toxice pentru oameni se face pentru fiecare valoare prag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err="1"/>
              <a:t>condiţie</a:t>
            </a:r>
            <a:r>
              <a:rPr lang="ro-RO" sz="2000" dirty="0"/>
              <a:t> meteorologică, deplasarea </a:t>
            </a:r>
            <a:r>
              <a:rPr lang="ro-RO" sz="2000" dirty="0" err="1"/>
              <a:t>şi</a:t>
            </a:r>
            <a:r>
              <a:rPr lang="ro-RO" sz="2000" dirty="0"/>
              <a:t> dimensiunea norului toxic fiind reprezentată pentru următoarele intervale de timp trecute de la </a:t>
            </a:r>
            <a:r>
              <a:rPr lang="ro-RO" sz="2000" dirty="0" err="1"/>
              <a:t>iniţierea</a:t>
            </a:r>
            <a:r>
              <a:rPr lang="ro-RO" sz="2000" dirty="0"/>
              <a:t> accidentului: 10 </a:t>
            </a:r>
            <a:r>
              <a:rPr lang="ro-RO" sz="2000" dirty="0" smtClean="0"/>
              <a:t>min., </a:t>
            </a:r>
            <a:r>
              <a:rPr lang="ro-RO" sz="2000" dirty="0"/>
              <a:t>30 </a:t>
            </a:r>
            <a:r>
              <a:rPr lang="ro-RO" sz="2000" dirty="0" smtClean="0"/>
              <a:t>min. </a:t>
            </a:r>
            <a:r>
              <a:rPr lang="ro-RO" sz="2000" dirty="0" err="1" smtClean="0"/>
              <a:t>şi</a:t>
            </a:r>
            <a:r>
              <a:rPr lang="ro-RO" sz="2000" dirty="0" smtClean="0"/>
              <a:t> </a:t>
            </a:r>
            <a:r>
              <a:rPr lang="ro-RO" sz="2000" dirty="0"/>
              <a:t>60 </a:t>
            </a:r>
            <a:r>
              <a:rPr lang="ro-RO" sz="2000" dirty="0" smtClean="0"/>
              <a:t>min.</a:t>
            </a:r>
            <a:endParaRPr lang="ro-RO" sz="2000" dirty="0"/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12097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OBIECTIVE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2665475"/>
            <a:ext cx="7466075" cy="3918803"/>
          </a:xfrm>
        </p:spPr>
        <p:txBody>
          <a:bodyPr>
            <a:normAutofit fontScale="85000" lnSpcReduction="10000"/>
          </a:bodyPr>
          <a:lstStyle/>
          <a:p>
            <a:r>
              <a:rPr lang="ro-RO" dirty="0"/>
              <a:t>controlul </a:t>
            </a:r>
            <a:r>
              <a:rPr lang="ro-RO" dirty="0" err="1"/>
              <a:t>şi</a:t>
            </a:r>
            <a:r>
              <a:rPr lang="ro-RO" dirty="0"/>
              <a:t> limitarea efectelor incidentelor astfel încât să se minimizeze efectele </a:t>
            </a:r>
            <a:r>
              <a:rPr lang="ro-RO" dirty="0" err="1"/>
              <a:t>şi</a:t>
            </a:r>
            <a:r>
              <a:rPr lang="ro-RO" dirty="0"/>
              <a:t> să se limiteze daunele asupra </a:t>
            </a:r>
            <a:r>
              <a:rPr lang="ro-RO" dirty="0" err="1"/>
              <a:t>sănătăţii</a:t>
            </a:r>
            <a:r>
              <a:rPr lang="ro-RO" dirty="0"/>
              <a:t> </a:t>
            </a:r>
            <a:r>
              <a:rPr lang="ro-RO" dirty="0" err="1"/>
              <a:t>populaţiei</a:t>
            </a:r>
            <a:r>
              <a:rPr lang="ro-RO" dirty="0"/>
              <a:t>, mediului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proprietăţii</a:t>
            </a:r>
            <a:r>
              <a:rPr lang="ro-RO" dirty="0"/>
              <a:t>;</a:t>
            </a:r>
          </a:p>
          <a:p>
            <a:r>
              <a:rPr lang="ro-RO" dirty="0" smtClean="0"/>
              <a:t>implementarea </a:t>
            </a:r>
            <a:r>
              <a:rPr lang="ro-RO" dirty="0"/>
              <a:t>măsurilor necesare pentru </a:t>
            </a:r>
            <a:r>
              <a:rPr lang="ro-RO" dirty="0" err="1"/>
              <a:t>protecţia</a:t>
            </a:r>
            <a:r>
              <a:rPr lang="ro-RO" dirty="0"/>
              <a:t> </a:t>
            </a:r>
            <a:r>
              <a:rPr lang="ro-RO" dirty="0" err="1"/>
              <a:t>sănătăţii</a:t>
            </a:r>
            <a:r>
              <a:rPr lang="ro-RO" dirty="0"/>
              <a:t> umane </a:t>
            </a:r>
            <a:r>
              <a:rPr lang="ro-RO" dirty="0" err="1"/>
              <a:t>şi</a:t>
            </a:r>
            <a:r>
              <a:rPr lang="ro-RO" dirty="0"/>
              <a:t> a mediului împotriva efectelor accidentelor majore;</a:t>
            </a:r>
          </a:p>
          <a:p>
            <a:r>
              <a:rPr lang="ro-RO" dirty="0" smtClean="0"/>
              <a:t>comunicarea </a:t>
            </a:r>
            <a:r>
              <a:rPr lang="ro-RO" dirty="0" err="1"/>
              <a:t>informaţiilor</a:t>
            </a:r>
            <a:r>
              <a:rPr lang="ro-RO" dirty="0"/>
              <a:t> necesare către publicul </a:t>
            </a:r>
            <a:r>
              <a:rPr lang="ro-RO" dirty="0" err="1"/>
              <a:t>şi</a:t>
            </a:r>
            <a:r>
              <a:rPr lang="ro-RO" dirty="0"/>
              <a:t> serviciile sau </a:t>
            </a:r>
            <a:r>
              <a:rPr lang="ro-RO" dirty="0" err="1"/>
              <a:t>autorităţile</a:t>
            </a:r>
            <a:r>
              <a:rPr lang="ro-RO" dirty="0"/>
              <a:t> implicate din zona respectivă;</a:t>
            </a:r>
          </a:p>
          <a:p>
            <a:r>
              <a:rPr lang="ro-RO" dirty="0" smtClean="0"/>
              <a:t>asigurarea </a:t>
            </a:r>
            <a:r>
              <a:rPr lang="ro-RO" dirty="0"/>
              <a:t>refacerii ecologice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curăţarea</a:t>
            </a:r>
            <a:r>
              <a:rPr lang="ro-RO" dirty="0"/>
              <a:t> zonei afectate în urma unui accident major.</a:t>
            </a:r>
          </a:p>
          <a:p>
            <a:endParaRPr lang="ro-RO" dirty="0"/>
          </a:p>
        </p:txBody>
      </p:sp>
      <p:pic>
        <p:nvPicPr>
          <p:cNvPr id="1028" name="Picture 4" descr="Imagini pentru OBI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527605"/>
            <a:ext cx="2552089" cy="25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394" y="3123590"/>
            <a:ext cx="7329841" cy="9162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muda LP Std Dots" panose="04020905080604020202" pitchFamily="82" charset="0"/>
              </a:rPr>
              <a:t>Multumesc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muda LP Std Dots" panose="04020905080604020202" pitchFamily="82" charset="0"/>
              </a:rPr>
              <a:t> pentru </a:t>
            </a:r>
            <a:r>
              <a:rPr lang="ro-R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muda LP Std Dots" panose="04020905080604020202" pitchFamily="82" charset="0"/>
              </a:rPr>
              <a:t>atentie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muda LP Std Dots" panose="04020905080604020202" pitchFamily="82" charset="0"/>
              </a:rPr>
              <a:t> !</a:t>
            </a: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muda LP Std Dots" panose="0402090508060402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4345230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3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GENERALITĂȚI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162" y="2127499"/>
            <a:ext cx="7466075" cy="4529623"/>
          </a:xfrm>
        </p:spPr>
        <p:txBody>
          <a:bodyPr>
            <a:normAutofit fontScale="70000" lnSpcReduction="20000"/>
          </a:bodyPr>
          <a:lstStyle/>
          <a:p>
            <a:r>
              <a:rPr lang="ro-RO" sz="3100" dirty="0" smtClean="0"/>
              <a:t>Caracteristici de care se ține cont la elaborare</a:t>
            </a:r>
          </a:p>
          <a:p>
            <a:pPr lvl="1"/>
            <a:r>
              <a:rPr lang="ro-RO" dirty="0" smtClean="0"/>
              <a:t>specificul </a:t>
            </a:r>
            <a:r>
              <a:rPr lang="ro-RO" dirty="0"/>
              <a:t>fiecărui amplasament, </a:t>
            </a:r>
            <a:endParaRPr lang="ro-RO" dirty="0" smtClean="0"/>
          </a:p>
          <a:p>
            <a:pPr lvl="1"/>
            <a:r>
              <a:rPr lang="ro-RO" dirty="0" smtClean="0"/>
              <a:t>accidentele </a:t>
            </a:r>
            <a:r>
              <a:rPr lang="ro-RO" dirty="0" err="1"/>
              <a:t>potenţiale</a:t>
            </a:r>
            <a:r>
              <a:rPr lang="ro-RO" dirty="0"/>
              <a:t>, </a:t>
            </a:r>
            <a:endParaRPr lang="ro-RO" dirty="0" smtClean="0"/>
          </a:p>
          <a:p>
            <a:pPr lvl="1"/>
            <a:r>
              <a:rPr lang="ro-RO" dirty="0" smtClean="0"/>
              <a:t>tipul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cantităţile</a:t>
            </a:r>
            <a:r>
              <a:rPr lang="ro-RO" dirty="0"/>
              <a:t> </a:t>
            </a:r>
            <a:r>
              <a:rPr lang="ro-RO" dirty="0" err="1"/>
              <a:t>substanţelor</a:t>
            </a:r>
            <a:r>
              <a:rPr lang="ro-RO" dirty="0"/>
              <a:t> periculoase, </a:t>
            </a:r>
            <a:endParaRPr lang="ro-RO" dirty="0" smtClean="0"/>
          </a:p>
          <a:p>
            <a:pPr lvl="1"/>
            <a:r>
              <a:rPr lang="ro-RO" dirty="0" smtClean="0"/>
              <a:t>organizarea administrativă</a:t>
            </a:r>
          </a:p>
          <a:p>
            <a:pPr lvl="1"/>
            <a:r>
              <a:rPr lang="ro-RO" dirty="0" err="1" smtClean="0"/>
              <a:t>condiţiile</a:t>
            </a:r>
            <a:r>
              <a:rPr lang="ro-RO" dirty="0" smtClean="0"/>
              <a:t> </a:t>
            </a:r>
            <a:r>
              <a:rPr lang="ro-RO" dirty="0"/>
              <a:t>specifice de topografie a terenului </a:t>
            </a:r>
            <a:r>
              <a:rPr lang="ro-RO" dirty="0" smtClean="0"/>
              <a:t>                      </a:t>
            </a:r>
            <a:r>
              <a:rPr lang="ro-RO" dirty="0" err="1" smtClean="0"/>
              <a:t>şi</a:t>
            </a:r>
            <a:r>
              <a:rPr lang="ro-RO" dirty="0" smtClean="0"/>
              <a:t> </a:t>
            </a:r>
            <a:r>
              <a:rPr lang="ro-RO" dirty="0"/>
              <a:t>de mediu</a:t>
            </a:r>
            <a:r>
              <a:rPr lang="ro-RO" dirty="0" smtClean="0"/>
              <a:t>.</a:t>
            </a:r>
          </a:p>
          <a:p>
            <a:pPr lvl="1"/>
            <a:endParaRPr lang="ro-RO" dirty="0"/>
          </a:p>
          <a:p>
            <a:pPr lvl="1"/>
            <a:endParaRPr lang="ro-RO" dirty="0"/>
          </a:p>
          <a:p>
            <a:r>
              <a:rPr lang="ro-RO" sz="3100" dirty="0" smtClean="0"/>
              <a:t>Tipuri </a:t>
            </a:r>
            <a:r>
              <a:rPr lang="ro-RO" sz="3100" dirty="0"/>
              <a:t>de evenimente </a:t>
            </a:r>
            <a:r>
              <a:rPr lang="ro-RO" sz="3100" dirty="0" smtClean="0"/>
              <a:t>considerate:</a:t>
            </a:r>
            <a:endParaRPr lang="ro-RO" sz="3100" dirty="0"/>
          </a:p>
          <a:p>
            <a:pPr lvl="1"/>
            <a:r>
              <a:rPr lang="ro-RO" dirty="0"/>
              <a:t>eliberări necontrolate de </a:t>
            </a:r>
            <a:r>
              <a:rPr lang="ro-RO" dirty="0" err="1" smtClean="0"/>
              <a:t>substanţe</a:t>
            </a:r>
            <a:r>
              <a:rPr lang="ro-RO" dirty="0" smtClean="0"/>
              <a:t>                                      </a:t>
            </a:r>
            <a:r>
              <a:rPr lang="ro-RO" dirty="0"/>
              <a:t>periculoase în mediu;</a:t>
            </a:r>
          </a:p>
          <a:p>
            <a:pPr lvl="1"/>
            <a:r>
              <a:rPr lang="ro-RO" dirty="0"/>
              <a:t>incendii;</a:t>
            </a:r>
          </a:p>
          <a:p>
            <a:pPr lvl="1"/>
            <a:r>
              <a:rPr lang="ro-RO" dirty="0"/>
              <a:t>explozii.</a:t>
            </a:r>
          </a:p>
          <a:p>
            <a:endParaRPr lang="ro-RO" dirty="0"/>
          </a:p>
        </p:txBody>
      </p:sp>
      <p:pic>
        <p:nvPicPr>
          <p:cNvPr id="2052" name="Picture 4" descr="Imagini pentru topo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5" y="2818180"/>
            <a:ext cx="1857283" cy="1333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640" y="5414165"/>
            <a:ext cx="1867522" cy="10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86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o-RO" dirty="0" smtClean="0"/>
              <a:t>Planul de Urgență Internă - PUI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2490" y="2324808"/>
            <a:ext cx="6413610" cy="4275740"/>
          </a:xfrm>
        </p:spPr>
        <p:txBody>
          <a:bodyPr>
            <a:normAutofit fontScale="77500" lnSpcReduction="20000"/>
          </a:bodyPr>
          <a:lstStyle/>
          <a:p>
            <a:r>
              <a:rPr lang="ro-RO" dirty="0" smtClean="0"/>
              <a:t>Cine?</a:t>
            </a:r>
          </a:p>
          <a:p>
            <a:pPr lvl="1"/>
            <a:r>
              <a:rPr lang="ro-RO" altLang="ro-RO" dirty="0"/>
              <a:t>operatorii care </a:t>
            </a:r>
            <a:r>
              <a:rPr lang="ro-RO" altLang="ro-RO" dirty="0" err="1"/>
              <a:t>deţin</a:t>
            </a:r>
            <a:r>
              <a:rPr lang="ro-RO" altLang="ro-RO" dirty="0"/>
              <a:t> </a:t>
            </a:r>
            <a:r>
              <a:rPr lang="ro-RO" altLang="ro-RO" dirty="0" err="1"/>
              <a:t>substanţe</a:t>
            </a:r>
            <a:r>
              <a:rPr lang="ro-RO" altLang="ro-RO" dirty="0"/>
              <a:t> periculoase în </a:t>
            </a:r>
            <a:r>
              <a:rPr lang="ro-RO" altLang="ro-RO" dirty="0" err="1"/>
              <a:t>cantităţi</a:t>
            </a:r>
            <a:r>
              <a:rPr lang="ro-RO" altLang="ro-RO" dirty="0"/>
              <a:t> egale sau mai mari decât cele prevăzute în </a:t>
            </a:r>
            <a:r>
              <a:rPr lang="ro-RO" altLang="ro-RO" dirty="0" err="1"/>
              <a:t>părţile</a:t>
            </a:r>
            <a:r>
              <a:rPr lang="ro-RO" altLang="ro-RO" dirty="0"/>
              <a:t> 1 </a:t>
            </a:r>
            <a:r>
              <a:rPr lang="ro-RO" altLang="ro-RO" dirty="0" err="1"/>
              <a:t>şi</a:t>
            </a:r>
            <a:r>
              <a:rPr lang="ro-RO" altLang="ro-RO" dirty="0"/>
              <a:t> 2 coloana 3, din anexa 1 a Legii nr. </a:t>
            </a:r>
            <a:r>
              <a:rPr lang="ro-RO" altLang="ro-RO" dirty="0" smtClean="0"/>
              <a:t>59/2016</a:t>
            </a:r>
          </a:p>
          <a:p>
            <a:r>
              <a:rPr lang="ro-RO" dirty="0" smtClean="0"/>
              <a:t>Cum?</a:t>
            </a:r>
          </a:p>
          <a:p>
            <a:pPr lvl="1"/>
            <a:r>
              <a:rPr lang="ro-RO" altLang="ro-RO" dirty="0"/>
              <a:t>scenariile de accident identificate prin analiza sistematică a riscului </a:t>
            </a:r>
            <a:r>
              <a:rPr lang="ro-RO" altLang="ro-RO" dirty="0" err="1"/>
              <a:t>şi</a:t>
            </a:r>
            <a:r>
              <a:rPr lang="ro-RO" altLang="ro-RO" dirty="0"/>
              <a:t> estimarea efectelor acestor </a:t>
            </a:r>
            <a:r>
              <a:rPr lang="ro-RO" altLang="ro-RO" dirty="0" smtClean="0"/>
              <a:t>accidente</a:t>
            </a:r>
          </a:p>
          <a:p>
            <a:pPr lvl="1"/>
            <a:r>
              <a:rPr lang="ro-RO" dirty="0" smtClean="0"/>
              <a:t>Consultare:</a:t>
            </a:r>
          </a:p>
          <a:p>
            <a:pPr lvl="2"/>
            <a:r>
              <a:rPr lang="ro-RO" altLang="ro-RO" dirty="0"/>
              <a:t>compartimentele de </a:t>
            </a:r>
            <a:r>
              <a:rPr lang="ro-RO" altLang="ro-RO" dirty="0" smtClean="0"/>
              <a:t>specialitate</a:t>
            </a:r>
          </a:p>
          <a:p>
            <a:pPr lvl="2"/>
            <a:r>
              <a:rPr lang="ro-RO" altLang="ro-RO" dirty="0"/>
              <a:t>personalul care lucrează în cadrul </a:t>
            </a:r>
            <a:r>
              <a:rPr lang="ro-RO" altLang="ro-RO" dirty="0" smtClean="0"/>
              <a:t>amplasamentului</a:t>
            </a:r>
          </a:p>
          <a:p>
            <a:pPr lvl="2"/>
            <a:r>
              <a:rPr lang="ro-RO" altLang="ro-RO" dirty="0"/>
              <a:t>personalul subcontractat pentru diferite servicii pe termen lung</a:t>
            </a:r>
            <a:endParaRPr lang="en-US" dirty="0" smtClean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ini pentru emergency pl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56" y="1749245"/>
            <a:ext cx="2646589" cy="880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SCOP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82" y="2054655"/>
            <a:ext cx="6413610" cy="4275740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conducerea </a:t>
            </a:r>
            <a:r>
              <a:rPr lang="ro-RO" dirty="0" err="1"/>
              <a:t>şi</a:t>
            </a:r>
            <a:r>
              <a:rPr lang="ro-RO" dirty="0"/>
              <a:t> coordonarea </a:t>
            </a:r>
            <a:r>
              <a:rPr lang="ro-RO" dirty="0" err="1"/>
              <a:t>acţiunilor</a:t>
            </a:r>
            <a:r>
              <a:rPr lang="ro-RO" dirty="0"/>
              <a:t> în cazul unor accidente în care sunt implicate </a:t>
            </a:r>
            <a:r>
              <a:rPr lang="ro-RO" dirty="0" err="1"/>
              <a:t>substanţe</a:t>
            </a:r>
            <a:r>
              <a:rPr lang="ro-RO" dirty="0"/>
              <a:t> periculoase; </a:t>
            </a:r>
          </a:p>
          <a:p>
            <a:r>
              <a:rPr lang="ro-RO" dirty="0"/>
              <a:t>optimizarea </a:t>
            </a:r>
            <a:r>
              <a:rPr lang="ro-RO" dirty="0" err="1"/>
              <a:t>intervenţiei</a:t>
            </a:r>
            <a:r>
              <a:rPr lang="ro-RO" dirty="0"/>
              <a:t> pentru limitarea </a:t>
            </a:r>
            <a:r>
              <a:rPr lang="ro-RO" dirty="0" err="1"/>
              <a:t>şi</a:t>
            </a:r>
            <a:r>
              <a:rPr lang="ro-RO" dirty="0"/>
              <a:t> înlăturarea efectelor accidentelor majore în care sunt implicate </a:t>
            </a:r>
            <a:r>
              <a:rPr lang="ro-RO" dirty="0" err="1"/>
              <a:t>substanţe</a:t>
            </a:r>
            <a:r>
              <a:rPr lang="ro-RO" dirty="0"/>
              <a:t> periculoase;</a:t>
            </a:r>
          </a:p>
          <a:p>
            <a:r>
              <a:rPr lang="ro-RO" dirty="0"/>
              <a:t>avertizarea </a:t>
            </a:r>
            <a:r>
              <a:rPr lang="ro-RO" dirty="0" err="1"/>
              <a:t>şi</a:t>
            </a:r>
            <a:r>
              <a:rPr lang="ro-RO" dirty="0"/>
              <a:t> alarmarea </a:t>
            </a:r>
            <a:r>
              <a:rPr lang="ro-RO" dirty="0" err="1"/>
              <a:t>angajaţilor</a:t>
            </a:r>
            <a:r>
              <a:rPr lang="ro-RO" dirty="0"/>
              <a:t> proprii </a:t>
            </a:r>
            <a:r>
              <a:rPr lang="ro-RO" dirty="0" err="1"/>
              <a:t>şi</a:t>
            </a:r>
            <a:r>
              <a:rPr lang="ro-RO" dirty="0"/>
              <a:t> a </a:t>
            </a:r>
            <a:r>
              <a:rPr lang="ro-RO" dirty="0" err="1"/>
              <a:t>populaţiei</a:t>
            </a:r>
            <a:r>
              <a:rPr lang="ro-RO" dirty="0"/>
              <a:t> din zonele </a:t>
            </a:r>
            <a:r>
              <a:rPr lang="ro-RO" dirty="0" err="1"/>
              <a:t>potenţial</a:t>
            </a:r>
            <a:r>
              <a:rPr lang="ro-RO" dirty="0"/>
              <a:t> a fi afectate în caz de accident major, precum </a:t>
            </a:r>
            <a:r>
              <a:rPr lang="ro-RO" dirty="0" err="1"/>
              <a:t>şi</a:t>
            </a:r>
            <a:r>
              <a:rPr lang="ro-RO" dirty="0"/>
              <a:t> notificarea </a:t>
            </a:r>
            <a:r>
              <a:rPr lang="ro-RO" dirty="0" err="1"/>
              <a:t>autorităţilor</a:t>
            </a:r>
            <a:r>
              <a:rPr lang="ro-RO" dirty="0"/>
              <a:t> publice locale, operatorilor economici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instituţiilor</a:t>
            </a:r>
            <a:r>
              <a:rPr lang="ro-RO" dirty="0"/>
              <a:t> învecinate sau nominalizate în plan;</a:t>
            </a:r>
          </a:p>
          <a:p>
            <a:r>
              <a:rPr lang="ro-RO" dirty="0"/>
              <a:t>pregătirea personalului cu </a:t>
            </a:r>
            <a:r>
              <a:rPr lang="ro-RO" dirty="0" err="1"/>
              <a:t>funcţii</a:t>
            </a:r>
            <a:r>
              <a:rPr lang="ro-RO" dirty="0"/>
              <a:t> de decizie, a </a:t>
            </a:r>
            <a:r>
              <a:rPr lang="ro-RO" dirty="0" err="1"/>
              <a:t>forţelor</a:t>
            </a:r>
            <a:r>
              <a:rPr lang="ro-RO" dirty="0"/>
              <a:t> de </a:t>
            </a:r>
            <a:r>
              <a:rPr lang="ro-RO" dirty="0" err="1"/>
              <a:t>intervenţie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a </a:t>
            </a:r>
            <a:r>
              <a:rPr lang="ro-RO" dirty="0" err="1"/>
              <a:t>angajaţilor</a:t>
            </a:r>
            <a:r>
              <a:rPr lang="ro-RO" dirty="0"/>
              <a:t> proprii</a:t>
            </a:r>
            <a:r>
              <a:rPr lang="ro-RO" dirty="0" smtClean="0"/>
              <a:t>.</a:t>
            </a:r>
            <a:endParaRPr lang="ro-RO" dirty="0"/>
          </a:p>
        </p:txBody>
      </p:sp>
      <p:pic>
        <p:nvPicPr>
          <p:cNvPr id="4098" name="Picture 2" descr="Imagini pentru 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252140"/>
            <a:ext cx="2399385" cy="23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92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DISTRIBUIRE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2207360"/>
            <a:ext cx="6413610" cy="3817625"/>
          </a:xfrm>
        </p:spPr>
        <p:txBody>
          <a:bodyPr>
            <a:noAutofit/>
          </a:bodyPr>
          <a:lstStyle/>
          <a:p>
            <a:r>
              <a:rPr lang="ro-RO" sz="2200" dirty="0" smtClean="0"/>
              <a:t>un </a:t>
            </a:r>
            <a:r>
              <a:rPr lang="ro-RO" sz="2200" dirty="0"/>
              <a:t>exemplar la dispecerat </a:t>
            </a:r>
            <a:r>
              <a:rPr lang="ro-RO" sz="2200" dirty="0" smtClean="0"/>
              <a:t>/ </a:t>
            </a:r>
            <a:r>
              <a:rPr lang="ro-RO" sz="2200" dirty="0"/>
              <a:t>personalul </a:t>
            </a:r>
            <a:r>
              <a:rPr lang="ro-RO" sz="2200" dirty="0" smtClean="0"/>
              <a:t>care </a:t>
            </a:r>
            <a:r>
              <a:rPr lang="ro-RO" sz="2200" dirty="0"/>
              <a:t>asigură </a:t>
            </a:r>
            <a:r>
              <a:rPr lang="ro-RO" sz="2200" dirty="0" err="1"/>
              <a:t>permanenţa</a:t>
            </a:r>
            <a:r>
              <a:rPr lang="ro-RO" sz="2200" dirty="0"/>
              <a:t> în </a:t>
            </a:r>
            <a:r>
              <a:rPr lang="ro-RO" sz="2200" dirty="0" smtClean="0"/>
              <a:t>obiectiv;</a:t>
            </a:r>
            <a:endParaRPr lang="ro-RO" sz="2200" dirty="0"/>
          </a:p>
          <a:p>
            <a:r>
              <a:rPr lang="ro-RO" sz="2200" dirty="0" smtClean="0"/>
              <a:t>un </a:t>
            </a:r>
            <a:r>
              <a:rPr lang="ro-RO" sz="2200" dirty="0"/>
              <a:t>exemplar la </a:t>
            </a:r>
            <a:r>
              <a:rPr lang="ro-RO" sz="2200" dirty="0" smtClean="0"/>
              <a:t>ISU;</a:t>
            </a:r>
            <a:endParaRPr lang="ro-RO" sz="2200" dirty="0"/>
          </a:p>
          <a:p>
            <a:r>
              <a:rPr lang="ro-RO" sz="2200" dirty="0"/>
              <a:t>Extrase din </a:t>
            </a:r>
            <a:r>
              <a:rPr lang="ro-RO" sz="2200" dirty="0" smtClean="0"/>
              <a:t>PUI:</a:t>
            </a:r>
          </a:p>
          <a:p>
            <a:pPr lvl="1"/>
            <a:r>
              <a:rPr lang="ro-RO" sz="1800" dirty="0" smtClean="0"/>
              <a:t>compartimentelor </a:t>
            </a:r>
            <a:r>
              <a:rPr lang="ro-RO" sz="1800" dirty="0"/>
              <a:t>de specialitate din cadrul operatorului, </a:t>
            </a:r>
            <a:endParaRPr lang="ro-RO" sz="1800" dirty="0" smtClean="0"/>
          </a:p>
          <a:p>
            <a:pPr lvl="1"/>
            <a:r>
              <a:rPr lang="ro-RO" sz="1800" dirty="0" err="1" smtClean="0"/>
              <a:t>forţelor</a:t>
            </a:r>
            <a:r>
              <a:rPr lang="ro-RO" sz="1800" dirty="0" smtClean="0"/>
              <a:t> </a:t>
            </a:r>
            <a:r>
              <a:rPr lang="ro-RO" sz="1800" dirty="0"/>
              <a:t>de </a:t>
            </a:r>
            <a:r>
              <a:rPr lang="ro-RO" sz="1800" dirty="0" err="1"/>
              <a:t>intervenţie</a:t>
            </a:r>
            <a:r>
              <a:rPr lang="ro-RO" sz="1800" dirty="0"/>
              <a:t> interne </a:t>
            </a:r>
            <a:r>
              <a:rPr lang="ro-RO" sz="1800" dirty="0" err="1"/>
              <a:t>şi</a:t>
            </a:r>
            <a:r>
              <a:rPr lang="ro-RO" sz="1800" dirty="0"/>
              <a:t> externe care au misiuni de </a:t>
            </a:r>
            <a:r>
              <a:rPr lang="ro-RO" sz="1800" dirty="0" err="1"/>
              <a:t>acţiune</a:t>
            </a:r>
            <a:r>
              <a:rPr lang="ro-RO" sz="1800" dirty="0"/>
              <a:t> pe amplasament, </a:t>
            </a:r>
            <a:endParaRPr lang="ro-RO" sz="1800" dirty="0" smtClean="0"/>
          </a:p>
          <a:p>
            <a:pPr lvl="1"/>
            <a:r>
              <a:rPr lang="ro-RO" sz="1800" dirty="0" smtClean="0"/>
              <a:t>operatorilor</a:t>
            </a:r>
            <a:r>
              <a:rPr lang="ro-RO" sz="1800" dirty="0"/>
              <a:t>, </a:t>
            </a:r>
            <a:r>
              <a:rPr lang="ro-RO" sz="1800" dirty="0" err="1"/>
              <a:t>instituţiilor</a:t>
            </a:r>
            <a:r>
              <a:rPr lang="ro-RO" sz="1800" dirty="0"/>
              <a:t> </a:t>
            </a:r>
            <a:r>
              <a:rPr lang="ro-RO" sz="1800" dirty="0" err="1"/>
              <a:t>şi</a:t>
            </a:r>
            <a:r>
              <a:rPr lang="ro-RO" sz="1800" dirty="0"/>
              <a:t> </a:t>
            </a:r>
            <a:r>
              <a:rPr lang="ro-RO" sz="1800" dirty="0" err="1"/>
              <a:t>autorităţilor</a:t>
            </a:r>
            <a:r>
              <a:rPr lang="ro-RO" sz="1800" dirty="0"/>
              <a:t> publice locale ce pot fi afectate în cazul producerii unui accident.</a:t>
            </a:r>
          </a:p>
        </p:txBody>
      </p:sp>
      <p:pic>
        <p:nvPicPr>
          <p:cNvPr id="5122" name="Picture 2" descr="Imagini pentru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527605"/>
            <a:ext cx="3350360" cy="1395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61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o-R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330468"/>
              </p:ext>
            </p:extLst>
          </p:nvPr>
        </p:nvGraphicFramePr>
        <p:xfrm>
          <a:off x="1823309" y="1443835"/>
          <a:ext cx="7177135" cy="503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loud Callout 6"/>
          <p:cNvSpPr/>
          <p:nvPr/>
        </p:nvSpPr>
        <p:spPr>
          <a:xfrm>
            <a:off x="5650542" y="187450"/>
            <a:ext cx="1975558" cy="1291130"/>
          </a:xfrm>
          <a:prstGeom prst="cloudCallout">
            <a:avLst>
              <a:gd name="adj1" fmla="val 79429"/>
              <a:gd name="adj2" fmla="val 6464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≤ 3 ani</a:t>
            </a:r>
            <a:r>
              <a:rPr lang="ro-RO" dirty="0"/>
              <a:t>;</a:t>
            </a:r>
            <a:r>
              <a:rPr lang="ro-RO" dirty="0" smtClean="0"/>
              <a:t> la </a:t>
            </a:r>
            <a:r>
              <a:rPr lang="ro-RO" dirty="0"/>
              <a:t>solicitarea ISU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911371" y="218121"/>
            <a:ext cx="1976015" cy="1291130"/>
          </a:xfrm>
          <a:prstGeom prst="cloudCallout">
            <a:avLst>
              <a:gd name="adj1" fmla="val -65706"/>
              <a:gd name="adj2" fmla="val 6893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ori de câte ori apar modificări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7358" y="3123590"/>
            <a:ext cx="6409035" cy="23083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</a:rPr>
              <a:t>IMPORTANT!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</a:rPr>
              <a:t>Actualizarea </a:t>
            </a:r>
            <a:r>
              <a:rPr lang="ro-RO" sz="2400" dirty="0">
                <a:solidFill>
                  <a:schemeClr val="tx1"/>
                </a:solidFill>
              </a:rPr>
              <a:t>sau revizuirea planului de </a:t>
            </a:r>
            <a:r>
              <a:rPr lang="ro-RO" sz="2400" dirty="0" err="1">
                <a:solidFill>
                  <a:schemeClr val="tx1"/>
                </a:solidFill>
              </a:rPr>
              <a:t>urgenţă</a:t>
            </a:r>
            <a:r>
              <a:rPr lang="ro-RO" sz="2400" dirty="0">
                <a:solidFill>
                  <a:schemeClr val="tx1"/>
                </a:solidFill>
              </a:rPr>
              <a:t> internă se realizează, acolo unde este cazul </a:t>
            </a:r>
            <a:r>
              <a:rPr lang="ro-RO" sz="2400" dirty="0" err="1">
                <a:solidFill>
                  <a:schemeClr val="tx1"/>
                </a:solidFill>
              </a:rPr>
              <a:t>şi</a:t>
            </a:r>
            <a:r>
              <a:rPr lang="ro-RO" sz="2400" dirty="0">
                <a:solidFill>
                  <a:schemeClr val="tx1"/>
                </a:solidFill>
              </a:rPr>
              <a:t> ca urmare a concluziilor rezultate în urma testării acestuia, precum </a:t>
            </a:r>
            <a:r>
              <a:rPr lang="ro-RO" sz="2400" dirty="0" err="1">
                <a:solidFill>
                  <a:schemeClr val="tx1"/>
                </a:solidFill>
              </a:rPr>
              <a:t>şi</a:t>
            </a:r>
            <a:r>
              <a:rPr lang="ro-RO" sz="2400" dirty="0">
                <a:solidFill>
                  <a:schemeClr val="tx1"/>
                </a:solidFill>
              </a:rPr>
              <a:t> după un accident major în care sunt implicate </a:t>
            </a:r>
            <a:r>
              <a:rPr lang="ro-RO" sz="2400" dirty="0" err="1">
                <a:solidFill>
                  <a:schemeClr val="tx1"/>
                </a:solidFill>
              </a:rPr>
              <a:t>substanţe</a:t>
            </a:r>
            <a:r>
              <a:rPr lang="ro-RO" sz="2400" dirty="0">
                <a:solidFill>
                  <a:schemeClr val="tx1"/>
                </a:solidFill>
              </a:rPr>
              <a:t> periculoase.</a:t>
            </a:r>
          </a:p>
        </p:txBody>
      </p:sp>
    </p:spTree>
    <p:extLst>
      <p:ext uri="{BB962C8B-B14F-4D97-AF65-F5344CB8AC3E}">
        <p14:creationId xmlns:p14="http://schemas.microsoft.com/office/powerpoint/2010/main" val="193034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INSTRUIRE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95" y="2090010"/>
            <a:ext cx="6413610" cy="4275740"/>
          </a:xfrm>
        </p:spPr>
        <p:txBody>
          <a:bodyPr>
            <a:normAutofit/>
          </a:bodyPr>
          <a:lstStyle/>
          <a:p>
            <a:r>
              <a:rPr lang="ro-RO" sz="2000" dirty="0"/>
              <a:t>Întreg personalul angajat sau contractat care </a:t>
            </a:r>
            <a:r>
              <a:rPr lang="ro-RO" sz="2000" dirty="0" err="1"/>
              <a:t>desfăşoară</a:t>
            </a:r>
            <a:r>
              <a:rPr lang="ro-RO" sz="2000" dirty="0"/>
              <a:t> </a:t>
            </a:r>
            <a:r>
              <a:rPr lang="ro-RO" sz="2000" dirty="0" err="1"/>
              <a:t>activităţi</a:t>
            </a:r>
            <a:r>
              <a:rPr lang="ro-RO" sz="2000" dirty="0"/>
              <a:t> în cadrul amplasamentului se </a:t>
            </a:r>
            <a:r>
              <a:rPr lang="ro-RO" sz="2000" dirty="0" err="1"/>
              <a:t>instruieşte</a:t>
            </a:r>
            <a:r>
              <a:rPr lang="ro-RO" sz="2000" dirty="0"/>
              <a:t> periodic asupra </a:t>
            </a:r>
            <a:r>
              <a:rPr lang="ro-RO" sz="2000" dirty="0" err="1"/>
              <a:t>părţilor</a:t>
            </a:r>
            <a:r>
              <a:rPr lang="ro-RO" sz="2000" dirty="0"/>
              <a:t> relevante pentru acesta din planul de </a:t>
            </a:r>
            <a:r>
              <a:rPr lang="ro-RO" sz="2000" dirty="0" err="1"/>
              <a:t>urgenţă</a:t>
            </a:r>
            <a:r>
              <a:rPr lang="ro-RO" sz="2000" dirty="0"/>
              <a:t> internă. </a:t>
            </a:r>
          </a:p>
          <a:p>
            <a:r>
              <a:rPr lang="ro-RO" sz="2000" dirty="0"/>
              <a:t>În cazul revizuirii planului de </a:t>
            </a:r>
            <a:r>
              <a:rPr lang="ro-RO" sz="2000" dirty="0" err="1"/>
              <a:t>urgenţă</a:t>
            </a:r>
            <a:r>
              <a:rPr lang="ro-RO" sz="2000" dirty="0"/>
              <a:t> internă, prima instruire trebuie să aibă loc în cel mult 15 zile de la data intrării în vigoare a reviziei acestuia.</a:t>
            </a:r>
          </a:p>
          <a:p>
            <a:r>
              <a:rPr lang="ro-RO" sz="2000" dirty="0"/>
              <a:t>Vizitatorii, înainte de a li se permite accesul pe amplasament, se instruiesc asupra semnalelor de alarmă, precum </a:t>
            </a:r>
            <a:r>
              <a:rPr lang="ro-RO" sz="2000" dirty="0" err="1"/>
              <a:t>şi</a:t>
            </a:r>
            <a:r>
              <a:rPr lang="ro-RO" sz="2000" dirty="0"/>
              <a:t> asupra modului de comportare în caz de accident major sau de activare a planului de </a:t>
            </a:r>
            <a:r>
              <a:rPr lang="ro-RO" sz="2000" dirty="0" err="1"/>
              <a:t>urgenţă</a:t>
            </a:r>
            <a:r>
              <a:rPr lang="ro-RO" sz="2000" dirty="0"/>
              <a:t> internă.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433575"/>
            <a:ext cx="289560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Imagine similar&amp;abreve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4822325"/>
            <a:ext cx="1823310" cy="18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32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2534</Words>
  <Application>Microsoft Office PowerPoint</Application>
  <PresentationFormat>On-screen Show (4:3)</PresentationFormat>
  <Paragraphs>280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Bermuda LP Std Dots</vt:lpstr>
      <vt:lpstr>Calibri</vt:lpstr>
      <vt:lpstr>Times New Roman</vt:lpstr>
      <vt:lpstr>Office Theme</vt:lpstr>
      <vt:lpstr>PLANURI DE URGENȚĂ</vt:lpstr>
      <vt:lpstr>PowerPoint Presentation</vt:lpstr>
      <vt:lpstr>OBIECTIVE</vt:lpstr>
      <vt:lpstr>GENERALITĂȚI</vt:lpstr>
      <vt:lpstr>Planul de Urgență Internă - PUI</vt:lpstr>
      <vt:lpstr>SCOP</vt:lpstr>
      <vt:lpstr>DISTRIBUIRE</vt:lpstr>
      <vt:lpstr>PowerPoint Presentation</vt:lpstr>
      <vt:lpstr>INSTRUIRE</vt:lpstr>
      <vt:lpstr>EXERSARE, TESTARE EVALUARE</vt:lpstr>
      <vt:lpstr>EXERSARE, TESTARE EVALUARE</vt:lpstr>
      <vt:lpstr>STRUCTURA CADRU A PUI</vt:lpstr>
      <vt:lpstr>PLANUL DE URGENȚĂ EXTERNĂ - PUE</vt:lpstr>
      <vt:lpstr>SCOP</vt:lpstr>
      <vt:lpstr>APROBARE / AVIZARE / CONSULTARE</vt:lpstr>
      <vt:lpstr>DISTRIBUIRE</vt:lpstr>
      <vt:lpstr>PowerPoint Presentation</vt:lpstr>
      <vt:lpstr>EXERSARE, TESTARE, EVALUARE</vt:lpstr>
      <vt:lpstr>EXERSARE, TESTARE, EVALUARE</vt:lpstr>
      <vt:lpstr>STRUCTURA CADRU A PUE</vt:lpstr>
      <vt:lpstr>STRUCTURA CADRU A PUE</vt:lpstr>
      <vt:lpstr>SCENARII TRANSFRONTALIERE</vt:lpstr>
      <vt:lpstr>SCENARII INTERJUDEȚENE</vt:lpstr>
      <vt:lpstr>Estimarea efectelor accidentelor majore</vt:lpstr>
      <vt:lpstr>Efecte asupra elementelor vulnerabile</vt:lpstr>
      <vt:lpstr>Valorile prag pentru efectele specifice asupra populației</vt:lpstr>
      <vt:lpstr>Scenarii rezonabile</vt:lpstr>
      <vt:lpstr>Scenarii toxice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2014-01-31T06:59:51Z</dcterms:created>
  <dcterms:modified xsi:type="dcterms:W3CDTF">2016-11-20T21:05:51Z</dcterms:modified>
</cp:coreProperties>
</file>